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59"/>
  </p:notesMasterIdLst>
  <p:sldIdLst>
    <p:sldId id="384" r:id="rId2"/>
    <p:sldId id="259" r:id="rId3"/>
    <p:sldId id="262" r:id="rId4"/>
    <p:sldId id="260" r:id="rId5"/>
    <p:sldId id="263" r:id="rId6"/>
    <p:sldId id="265" r:id="rId7"/>
    <p:sldId id="266" r:id="rId8"/>
    <p:sldId id="267" r:id="rId9"/>
    <p:sldId id="327" r:id="rId10"/>
    <p:sldId id="328" r:id="rId11"/>
    <p:sldId id="271" r:id="rId12"/>
    <p:sldId id="284" r:id="rId13"/>
    <p:sldId id="339" r:id="rId14"/>
    <p:sldId id="289" r:id="rId15"/>
    <p:sldId id="285" r:id="rId16"/>
    <p:sldId id="318" r:id="rId17"/>
    <p:sldId id="286" r:id="rId18"/>
    <p:sldId id="319" r:id="rId19"/>
    <p:sldId id="320" r:id="rId20"/>
    <p:sldId id="338" r:id="rId21"/>
    <p:sldId id="272" r:id="rId22"/>
    <p:sldId id="273" r:id="rId23"/>
    <p:sldId id="275" r:id="rId24"/>
    <p:sldId id="276" r:id="rId25"/>
    <p:sldId id="330" r:id="rId26"/>
    <p:sldId id="279" r:id="rId27"/>
    <p:sldId id="334" r:id="rId28"/>
    <p:sldId id="277" r:id="rId29"/>
    <p:sldId id="278" r:id="rId30"/>
    <p:sldId id="385" r:id="rId31"/>
    <p:sldId id="345" r:id="rId32"/>
    <p:sldId id="331" r:id="rId33"/>
    <p:sldId id="332" r:id="rId34"/>
    <p:sldId id="283" r:id="rId35"/>
    <p:sldId id="280" r:id="rId36"/>
    <p:sldId id="281" r:id="rId37"/>
    <p:sldId id="282" r:id="rId38"/>
    <p:sldId id="326" r:id="rId39"/>
    <p:sldId id="346" r:id="rId40"/>
    <p:sldId id="349" r:id="rId41"/>
    <p:sldId id="347" r:id="rId42"/>
    <p:sldId id="356" r:id="rId43"/>
    <p:sldId id="351" r:id="rId44"/>
    <p:sldId id="359" r:id="rId45"/>
    <p:sldId id="341" r:id="rId46"/>
    <p:sldId id="362" r:id="rId47"/>
    <p:sldId id="340" r:id="rId48"/>
    <p:sldId id="342" r:id="rId49"/>
    <p:sldId id="363" r:id="rId50"/>
    <p:sldId id="364" r:id="rId51"/>
    <p:sldId id="365" r:id="rId52"/>
    <p:sldId id="368" r:id="rId53"/>
    <p:sldId id="343" r:id="rId54"/>
    <p:sldId id="366" r:id="rId55"/>
    <p:sldId id="367" r:id="rId56"/>
    <p:sldId id="386" r:id="rId57"/>
    <p:sldId id="387" r:id="rId58"/>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3336"/>
    <a:srgbClr val="C00000"/>
    <a:srgbClr val="FFFFFF"/>
    <a:srgbClr val="FFC000"/>
    <a:srgbClr val="A5CD39"/>
    <a:srgbClr val="ED7D31"/>
    <a:srgbClr val="949494"/>
    <a:srgbClr val="559374"/>
    <a:srgbClr val="97C3AD"/>
    <a:srgbClr val="9B9B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364" autoAdjust="0"/>
  </p:normalViewPr>
  <p:slideViewPr>
    <p:cSldViewPr snapToGrid="0">
      <p:cViewPr varScale="1">
        <p:scale>
          <a:sx n="65" d="100"/>
          <a:sy n="65" d="100"/>
        </p:scale>
        <p:origin x="66" y="252"/>
      </p:cViewPr>
      <p:guideLst>
        <p:guide orient="horz" pos="2160"/>
        <p:guide pos="3840"/>
      </p:guideLst>
    </p:cSldViewPr>
  </p:slideViewPr>
  <p:notesTextViewPr>
    <p:cViewPr>
      <p:scale>
        <a:sx n="1" d="1"/>
        <a:sy n="1" d="1"/>
      </p:scale>
      <p:origin x="0" y="0"/>
    </p:cViewPr>
  </p:notesTextViewPr>
  <p:sorterViewPr>
    <p:cViewPr>
      <p:scale>
        <a:sx n="100" d="100"/>
        <a:sy n="100" d="100"/>
      </p:scale>
      <p:origin x="0" y="-102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DF9EB5-8CE3-4F94-BA98-72B479E27C15}" type="datetimeFigureOut">
              <a:rPr lang="es-MX" smtClean="0"/>
              <a:t>23/05/2019</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FE4E52-DA0C-4060-95B0-81B4F3316052}" type="slidenum">
              <a:rPr lang="es-MX" smtClean="0"/>
              <a:t>‹Nº›</a:t>
            </a:fld>
            <a:endParaRPr lang="es-MX"/>
          </a:p>
        </p:txBody>
      </p:sp>
    </p:spTree>
    <p:extLst>
      <p:ext uri="{BB962C8B-B14F-4D97-AF65-F5344CB8AC3E}">
        <p14:creationId xmlns:p14="http://schemas.microsoft.com/office/powerpoint/2010/main" val="1677539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lgn="just">
              <a:buNone/>
            </a:pPr>
            <a:r>
              <a:rPr lang="es-CR" sz="1200" dirty="0" smtClean="0">
                <a:latin typeface="Century Gothic" panose="020B0502020202020204" pitchFamily="34" charset="0"/>
              </a:rPr>
              <a:t>•Las encuestas y su papel en la vida de hoy</a:t>
            </a:r>
          </a:p>
          <a:p>
            <a:pPr marL="0" indent="0" algn="just">
              <a:buNone/>
            </a:pPr>
            <a:r>
              <a:rPr lang="es-CR" sz="1200" dirty="0" smtClean="0">
                <a:latin typeface="Century Gothic" panose="020B0502020202020204" pitchFamily="34" charset="0"/>
              </a:rPr>
              <a:t>•La diferencia entre la “encuesta por muestreo” y el censo</a:t>
            </a:r>
          </a:p>
          <a:p>
            <a:pPr marL="0" marR="0" indent="0" algn="l" defTabSz="914400" rtl="0" eaLnBrk="1" fontAlgn="auto" latinLnBrk="0" hangingPunct="1">
              <a:lnSpc>
                <a:spcPct val="100000"/>
              </a:lnSpc>
              <a:spcBef>
                <a:spcPts val="0"/>
              </a:spcBef>
              <a:spcAft>
                <a:spcPts val="0"/>
              </a:spcAft>
              <a:buClrTx/>
              <a:buSzTx/>
              <a:buFontTx/>
              <a:buNone/>
              <a:tabLst/>
              <a:defRPr/>
            </a:pPr>
            <a:r>
              <a:rPr lang="es-CR" dirty="0" smtClean="0">
                <a:latin typeface="Century Gothic" panose="020B0502020202020204" pitchFamily="34" charset="0"/>
              </a:rPr>
              <a:t>Es una técnica para recoger información sobre una población humana, en la que el contacto directo se hace con unidades de estudio (individuos, organizaciones, comunidades,  etc.) a través de medios tan sistemáticos como cuestionarios y programas de entrevistas.</a:t>
            </a:r>
          </a:p>
          <a:p>
            <a:endParaRPr lang="es-CR" dirty="0"/>
          </a:p>
        </p:txBody>
      </p:sp>
      <p:sp>
        <p:nvSpPr>
          <p:cNvPr id="4" name="Marcador de número de diapositiva 3"/>
          <p:cNvSpPr>
            <a:spLocks noGrp="1"/>
          </p:cNvSpPr>
          <p:nvPr>
            <p:ph type="sldNum" sz="quarter" idx="10"/>
          </p:nvPr>
        </p:nvSpPr>
        <p:spPr/>
        <p:txBody>
          <a:bodyPr/>
          <a:lstStyle/>
          <a:p>
            <a:fld id="{41A339CE-1141-4699-937B-36242B36D942}" type="slidenum">
              <a:rPr lang="es-CR" smtClean="0"/>
              <a:t>3</a:t>
            </a:fld>
            <a:endParaRPr lang="es-CR"/>
          </a:p>
        </p:txBody>
      </p:sp>
    </p:spTree>
    <p:extLst>
      <p:ext uri="{BB962C8B-B14F-4D97-AF65-F5344CB8AC3E}">
        <p14:creationId xmlns:p14="http://schemas.microsoft.com/office/powerpoint/2010/main" val="3926678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R" dirty="0"/>
          </a:p>
        </p:txBody>
      </p:sp>
      <p:sp>
        <p:nvSpPr>
          <p:cNvPr id="4" name="Marcador de número de diapositiva 3"/>
          <p:cNvSpPr>
            <a:spLocks noGrp="1"/>
          </p:cNvSpPr>
          <p:nvPr>
            <p:ph type="sldNum" sz="quarter" idx="10"/>
          </p:nvPr>
        </p:nvSpPr>
        <p:spPr/>
        <p:txBody>
          <a:bodyPr/>
          <a:lstStyle/>
          <a:p>
            <a:fld id="{F5FE4E52-DA0C-4060-95B0-81B4F3316052}" type="slidenum">
              <a:rPr lang="es-MX" smtClean="0"/>
              <a:t>9</a:t>
            </a:fld>
            <a:endParaRPr lang="es-MX"/>
          </a:p>
        </p:txBody>
      </p:sp>
    </p:spTree>
    <p:extLst>
      <p:ext uri="{BB962C8B-B14F-4D97-AF65-F5344CB8AC3E}">
        <p14:creationId xmlns:p14="http://schemas.microsoft.com/office/powerpoint/2010/main" val="803677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MX" dirty="0" smtClean="0">
                <a:solidFill>
                  <a:schemeClr val="tx1">
                    <a:lumMod val="65000"/>
                    <a:lumOff val="35000"/>
                  </a:schemeClr>
                </a:solidFill>
                <a:latin typeface="Century Gothic" panose="020B0502020202020204" pitchFamily="34" charset="0"/>
              </a:rPr>
              <a:t>"El marco es un concepto más general: incluye listas físicas y también los procedimientos que pueden tener en cuenta a todas las unidades de muestreo sin el esfuerzo físico de listarlas efectivamente". </a:t>
            </a:r>
            <a:r>
              <a:rPr lang="es-MX" dirty="0" err="1" smtClean="0">
                <a:solidFill>
                  <a:schemeClr val="tx1">
                    <a:lumMod val="65000"/>
                    <a:lumOff val="35000"/>
                  </a:schemeClr>
                </a:solidFill>
                <a:latin typeface="Century Gothic" panose="020B0502020202020204" pitchFamily="34" charset="0"/>
              </a:rPr>
              <a:t>Kish</a:t>
            </a:r>
            <a:r>
              <a:rPr lang="es-MX" dirty="0" smtClean="0">
                <a:solidFill>
                  <a:schemeClr val="tx1">
                    <a:lumMod val="65000"/>
                    <a:lumOff val="35000"/>
                  </a:schemeClr>
                </a:solidFill>
                <a:latin typeface="Century Gothic" panose="020B0502020202020204" pitchFamily="34" charset="0"/>
              </a:rPr>
              <a:t> (Sección 2.7)</a:t>
            </a:r>
          </a:p>
          <a:p>
            <a:endParaRPr lang="es-CR" dirty="0"/>
          </a:p>
        </p:txBody>
      </p:sp>
      <p:sp>
        <p:nvSpPr>
          <p:cNvPr id="4" name="Marcador de número de diapositiva 3"/>
          <p:cNvSpPr>
            <a:spLocks noGrp="1"/>
          </p:cNvSpPr>
          <p:nvPr>
            <p:ph type="sldNum" sz="quarter" idx="10"/>
          </p:nvPr>
        </p:nvSpPr>
        <p:spPr/>
        <p:txBody>
          <a:bodyPr/>
          <a:lstStyle/>
          <a:p>
            <a:fld id="{F5FE4E52-DA0C-4060-95B0-81B4F3316052}" type="slidenum">
              <a:rPr lang="es-MX" smtClean="0"/>
              <a:t>12</a:t>
            </a:fld>
            <a:endParaRPr lang="es-MX"/>
          </a:p>
        </p:txBody>
      </p:sp>
    </p:spTree>
    <p:extLst>
      <p:ext uri="{BB962C8B-B14F-4D97-AF65-F5344CB8AC3E}">
        <p14:creationId xmlns:p14="http://schemas.microsoft.com/office/powerpoint/2010/main" val="1948502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dirty="0" smtClean="0">
                <a:solidFill>
                  <a:schemeClr val="tx1">
                    <a:lumMod val="65000"/>
                    <a:lumOff val="35000"/>
                  </a:schemeClr>
                </a:solidFill>
                <a:latin typeface="Century Gothic" panose="020B0502020202020204" pitchFamily="34" charset="0"/>
              </a:rPr>
              <a:t>En la</a:t>
            </a:r>
            <a:r>
              <a:rPr lang="es-MX" sz="1200" baseline="0" dirty="0" smtClean="0">
                <a:solidFill>
                  <a:schemeClr val="tx1">
                    <a:lumMod val="65000"/>
                    <a:lumOff val="35000"/>
                  </a:schemeClr>
                </a:solidFill>
                <a:latin typeface="Century Gothic" panose="020B0502020202020204" pitchFamily="34" charset="0"/>
              </a:rPr>
              <a:t> realidad los marcos muestrales son imperfectos.</a:t>
            </a:r>
          </a:p>
          <a:p>
            <a:endParaRPr lang="es-MX" sz="1200" dirty="0" smtClean="0">
              <a:solidFill>
                <a:schemeClr val="tx1">
                  <a:lumMod val="65000"/>
                  <a:lumOff val="35000"/>
                </a:schemeClr>
              </a:solidFill>
              <a:latin typeface="Century Gothic" panose="020B0502020202020204" pitchFamily="34" charset="0"/>
            </a:endParaRPr>
          </a:p>
          <a:p>
            <a:r>
              <a:rPr lang="es-MX" sz="1200" dirty="0" smtClean="0">
                <a:solidFill>
                  <a:schemeClr val="tx1">
                    <a:lumMod val="65000"/>
                    <a:lumOff val="35000"/>
                  </a:schemeClr>
                </a:solidFill>
                <a:latin typeface="Century Gothic" panose="020B0502020202020204" pitchFamily="34" charset="0"/>
              </a:rPr>
              <a:t>En la mayoría de las ocasiones los marcos muestrales no son perfectos, por lo que se debe corregir los elementos contenidos en estos, de previo a la fase de selección de unidades de estudio o auditoría</a:t>
            </a:r>
            <a:endParaRPr lang="es-CR" dirty="0"/>
          </a:p>
        </p:txBody>
      </p:sp>
      <p:sp>
        <p:nvSpPr>
          <p:cNvPr id="4" name="Marcador de número de diapositiva 3"/>
          <p:cNvSpPr>
            <a:spLocks noGrp="1"/>
          </p:cNvSpPr>
          <p:nvPr>
            <p:ph type="sldNum" sz="quarter" idx="10"/>
          </p:nvPr>
        </p:nvSpPr>
        <p:spPr/>
        <p:txBody>
          <a:bodyPr/>
          <a:lstStyle/>
          <a:p>
            <a:fld id="{F5FE4E52-DA0C-4060-95B0-81B4F3316052}" type="slidenum">
              <a:rPr lang="es-MX" smtClean="0"/>
              <a:t>13</a:t>
            </a:fld>
            <a:endParaRPr lang="es-MX"/>
          </a:p>
        </p:txBody>
      </p:sp>
    </p:spTree>
    <p:extLst>
      <p:ext uri="{BB962C8B-B14F-4D97-AF65-F5344CB8AC3E}">
        <p14:creationId xmlns:p14="http://schemas.microsoft.com/office/powerpoint/2010/main" val="209656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R" dirty="0"/>
          </a:p>
        </p:txBody>
      </p:sp>
      <p:sp>
        <p:nvSpPr>
          <p:cNvPr id="4" name="Marcador de número de diapositiva 3"/>
          <p:cNvSpPr>
            <a:spLocks noGrp="1"/>
          </p:cNvSpPr>
          <p:nvPr>
            <p:ph type="sldNum" sz="quarter" idx="10"/>
          </p:nvPr>
        </p:nvSpPr>
        <p:spPr/>
        <p:txBody>
          <a:bodyPr/>
          <a:lstStyle/>
          <a:p>
            <a:fld id="{F5FE4E52-DA0C-4060-95B0-81B4F3316052}" type="slidenum">
              <a:rPr lang="es-MX" smtClean="0"/>
              <a:t>27</a:t>
            </a:fld>
            <a:endParaRPr lang="es-MX"/>
          </a:p>
        </p:txBody>
      </p:sp>
    </p:spTree>
    <p:extLst>
      <p:ext uri="{BB962C8B-B14F-4D97-AF65-F5344CB8AC3E}">
        <p14:creationId xmlns:p14="http://schemas.microsoft.com/office/powerpoint/2010/main" val="3261883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R" dirty="0"/>
          </a:p>
        </p:txBody>
      </p:sp>
      <p:sp>
        <p:nvSpPr>
          <p:cNvPr id="4" name="Marcador de número de diapositiva 3"/>
          <p:cNvSpPr>
            <a:spLocks noGrp="1"/>
          </p:cNvSpPr>
          <p:nvPr>
            <p:ph type="sldNum" sz="quarter" idx="10"/>
          </p:nvPr>
        </p:nvSpPr>
        <p:spPr/>
        <p:txBody>
          <a:bodyPr/>
          <a:lstStyle/>
          <a:p>
            <a:fld id="{F5FE4E52-DA0C-4060-95B0-81B4F3316052}" type="slidenum">
              <a:rPr lang="es-MX" smtClean="0"/>
              <a:t>31</a:t>
            </a:fld>
            <a:endParaRPr lang="es-MX"/>
          </a:p>
        </p:txBody>
      </p:sp>
    </p:spTree>
    <p:extLst>
      <p:ext uri="{BB962C8B-B14F-4D97-AF65-F5344CB8AC3E}">
        <p14:creationId xmlns:p14="http://schemas.microsoft.com/office/powerpoint/2010/main" val="885911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R" dirty="0"/>
          </a:p>
        </p:txBody>
      </p:sp>
      <p:sp>
        <p:nvSpPr>
          <p:cNvPr id="4" name="Marcador de número de diapositiva 3"/>
          <p:cNvSpPr>
            <a:spLocks noGrp="1"/>
          </p:cNvSpPr>
          <p:nvPr>
            <p:ph type="sldNum" sz="quarter" idx="10"/>
          </p:nvPr>
        </p:nvSpPr>
        <p:spPr/>
        <p:txBody>
          <a:bodyPr/>
          <a:lstStyle/>
          <a:p>
            <a:fld id="{F5FE4E52-DA0C-4060-95B0-81B4F3316052}" type="slidenum">
              <a:rPr lang="es-MX" smtClean="0"/>
              <a:t>35</a:t>
            </a:fld>
            <a:endParaRPr lang="es-MX"/>
          </a:p>
        </p:txBody>
      </p:sp>
    </p:spTree>
    <p:extLst>
      <p:ext uri="{BB962C8B-B14F-4D97-AF65-F5344CB8AC3E}">
        <p14:creationId xmlns:p14="http://schemas.microsoft.com/office/powerpoint/2010/main" val="2084490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pPr algn="just"/>
                <a:endParaRPr lang="es-CR" dirty="0" smtClean="0">
                  <a:solidFill>
                    <a:schemeClr val="tx1">
                      <a:lumMod val="50000"/>
                      <a:lumOff val="50000"/>
                    </a:schemeClr>
                  </a:solidFill>
                  <a:latin typeface="Century Gothic" panose="020B0502020202020204" pitchFamily="34" charset="0"/>
                </a:endParaRPr>
              </a:p>
              <a:p>
                <a:pPr algn="just"/>
                <a:r>
                  <a:rPr lang="es-CR" dirty="0">
                    <a:solidFill>
                      <a:schemeClr val="tx1">
                        <a:lumMod val="50000"/>
                        <a:lumOff val="50000"/>
                      </a:schemeClr>
                    </a:solidFill>
                    <a:latin typeface="Century Gothic" panose="020B0502020202020204" pitchFamily="34" charset="0"/>
                  </a:rPr>
                  <a:t>Con base en los supuestos anteriores,  el tamaño de muestra inicial estaría dado por la siguiente ecuación, brindando el siguiente tamaño de muestra</a:t>
                </a:r>
                <a14:m>
                  <m:oMath xmlns:m="http://schemas.openxmlformats.org/officeDocument/2006/math">
                    <m:r>
                      <a:rPr lang="es-CR" i="1">
                        <a:solidFill>
                          <a:schemeClr val="tx1">
                            <a:lumMod val="50000"/>
                            <a:lumOff val="50000"/>
                          </a:schemeClr>
                        </a:solidFill>
                        <a:latin typeface="Cambria Math" panose="02040503050406030204" pitchFamily="18" charset="0"/>
                      </a:rPr>
                      <m:t> </m:t>
                    </m:r>
                  </m:oMath>
                </a14:m>
                <a:r>
                  <a:rPr lang="es-CR" dirty="0">
                    <a:solidFill>
                      <a:schemeClr val="tx1">
                        <a:lumMod val="50000"/>
                        <a:lumOff val="50000"/>
                      </a:schemeClr>
                    </a:solidFill>
                    <a:latin typeface="Century Gothic" panose="020B0502020202020204" pitchFamily="34" charset="0"/>
                  </a:rPr>
                  <a:t>:</a:t>
                </a:r>
              </a:p>
              <a:p>
                <a:pPr algn="just"/>
                <a:r>
                  <a:rPr lang="es-CR" dirty="0">
                    <a:solidFill>
                      <a:schemeClr val="tx1">
                        <a:lumMod val="50000"/>
                        <a:lumOff val="50000"/>
                      </a:schemeClr>
                    </a:solidFill>
                    <a:latin typeface="Century Gothic" panose="020B0502020202020204" pitchFamily="34" charset="0"/>
                  </a:rPr>
                  <a:t> </a:t>
                </a:r>
              </a:p>
              <a:p>
                <a:pPr algn="just"/>
                <a14:m>
                  <m:oMathPara xmlns:m="http://schemas.openxmlformats.org/officeDocument/2006/math">
                    <m:oMathParaPr>
                      <m:jc m:val="centerGroup"/>
                    </m:oMathParaPr>
                    <m:oMath xmlns:m="http://schemas.openxmlformats.org/officeDocument/2006/math">
                      <m:sSub>
                        <m:sSubPr>
                          <m:ctrlPr>
                            <a:rPr lang="es-CR" i="1">
                              <a:solidFill>
                                <a:schemeClr val="tx1">
                                  <a:lumMod val="50000"/>
                                  <a:lumOff val="50000"/>
                                </a:schemeClr>
                              </a:solidFill>
                              <a:latin typeface="Cambria Math" panose="02040503050406030204" pitchFamily="18" charset="0"/>
                            </a:rPr>
                          </m:ctrlPr>
                        </m:sSubPr>
                        <m:e>
                          <m:r>
                            <a:rPr lang="es-CR" i="1">
                              <a:solidFill>
                                <a:schemeClr val="tx1">
                                  <a:lumMod val="50000"/>
                                  <a:lumOff val="50000"/>
                                </a:schemeClr>
                              </a:solidFill>
                              <a:latin typeface="Cambria Math" panose="02040503050406030204" pitchFamily="18" charset="0"/>
                            </a:rPr>
                            <m:t>𝑛</m:t>
                          </m:r>
                        </m:e>
                        <m:sub>
                          <m:r>
                            <a:rPr lang="es-CR" i="1">
                              <a:solidFill>
                                <a:schemeClr val="tx1">
                                  <a:lumMod val="50000"/>
                                  <a:lumOff val="50000"/>
                                </a:schemeClr>
                              </a:solidFill>
                              <a:latin typeface="Cambria Math" panose="02040503050406030204" pitchFamily="18" charset="0"/>
                            </a:rPr>
                            <m:t>𝑚𝑖𝑎</m:t>
                          </m:r>
                        </m:sub>
                      </m:sSub>
                      <m:r>
                        <a:rPr lang="es-CR" i="1">
                          <a:solidFill>
                            <a:schemeClr val="tx1">
                              <a:lumMod val="50000"/>
                              <a:lumOff val="50000"/>
                            </a:schemeClr>
                          </a:solidFill>
                          <a:latin typeface="Cambria Math" panose="02040503050406030204" pitchFamily="18" charset="0"/>
                        </a:rPr>
                        <m:t>=</m:t>
                      </m:r>
                      <m:f>
                        <m:fPr>
                          <m:ctrlPr>
                            <a:rPr lang="es-CR" i="1">
                              <a:solidFill>
                                <a:schemeClr val="tx1">
                                  <a:lumMod val="50000"/>
                                  <a:lumOff val="50000"/>
                                </a:schemeClr>
                              </a:solidFill>
                              <a:latin typeface="Cambria Math" panose="02040503050406030204" pitchFamily="18" charset="0"/>
                            </a:rPr>
                          </m:ctrlPr>
                        </m:fPr>
                        <m:num>
                          <m:sSub>
                            <m:sSubPr>
                              <m:ctrlPr>
                                <a:rPr lang="es-CR" i="1">
                                  <a:solidFill>
                                    <a:schemeClr val="tx1">
                                      <a:lumMod val="50000"/>
                                      <a:lumOff val="50000"/>
                                    </a:schemeClr>
                                  </a:solidFill>
                                  <a:latin typeface="Cambria Math" panose="02040503050406030204" pitchFamily="18" charset="0"/>
                                </a:rPr>
                              </m:ctrlPr>
                            </m:sSubPr>
                            <m:e>
                              <m:r>
                                <a:rPr lang="es-CR" i="1">
                                  <a:solidFill>
                                    <a:schemeClr val="tx1">
                                      <a:lumMod val="50000"/>
                                      <a:lumOff val="50000"/>
                                    </a:schemeClr>
                                  </a:solidFill>
                                  <a:latin typeface="Cambria Math" panose="02040503050406030204" pitchFamily="18" charset="0"/>
                                </a:rPr>
                                <m:t>𝑍</m:t>
                              </m:r>
                            </m:e>
                            <m:sub>
                              <m:f>
                                <m:fPr>
                                  <m:type m:val="skw"/>
                                  <m:ctrlPr>
                                    <a:rPr lang="es-CR" i="1">
                                      <a:solidFill>
                                        <a:schemeClr val="tx1">
                                          <a:lumMod val="50000"/>
                                          <a:lumOff val="50000"/>
                                        </a:schemeClr>
                                      </a:solidFill>
                                      <a:latin typeface="Cambria Math" panose="02040503050406030204" pitchFamily="18" charset="0"/>
                                    </a:rPr>
                                  </m:ctrlPr>
                                </m:fPr>
                                <m:num>
                                  <m:r>
                                    <a:rPr lang="es-CR" i="1">
                                      <a:solidFill>
                                        <a:schemeClr val="tx1">
                                          <a:lumMod val="50000"/>
                                          <a:lumOff val="50000"/>
                                        </a:schemeClr>
                                      </a:solidFill>
                                      <a:latin typeface="Cambria Math" panose="02040503050406030204" pitchFamily="18" charset="0"/>
                                    </a:rPr>
                                    <m:t>∝</m:t>
                                  </m:r>
                                </m:num>
                                <m:den>
                                  <m:r>
                                    <a:rPr lang="es-CR" i="1">
                                      <a:solidFill>
                                        <a:schemeClr val="tx1">
                                          <a:lumMod val="50000"/>
                                          <a:lumOff val="50000"/>
                                        </a:schemeClr>
                                      </a:solidFill>
                                      <a:latin typeface="Cambria Math" panose="02040503050406030204" pitchFamily="18" charset="0"/>
                                    </a:rPr>
                                    <m:t>2</m:t>
                                  </m:r>
                                </m:den>
                              </m:f>
                            </m:sub>
                          </m:sSub>
                          <m:r>
                            <a:rPr lang="es-CR" i="1">
                              <a:solidFill>
                                <a:schemeClr val="tx1">
                                  <a:lumMod val="50000"/>
                                  <a:lumOff val="50000"/>
                                </a:schemeClr>
                              </a:solidFill>
                              <a:latin typeface="Cambria Math" panose="02040503050406030204" pitchFamily="18" charset="0"/>
                            </a:rPr>
                            <m:t>∗</m:t>
                          </m:r>
                          <m:r>
                            <a:rPr lang="es-CR" i="1">
                              <a:solidFill>
                                <a:schemeClr val="tx1">
                                  <a:lumMod val="50000"/>
                                  <a:lumOff val="50000"/>
                                </a:schemeClr>
                              </a:solidFill>
                              <a:latin typeface="Cambria Math" panose="02040503050406030204" pitchFamily="18" charset="0"/>
                            </a:rPr>
                            <m:t>𝑝</m:t>
                          </m:r>
                          <m:r>
                            <a:rPr lang="es-CR" i="1">
                              <a:solidFill>
                                <a:schemeClr val="tx1">
                                  <a:lumMod val="50000"/>
                                  <a:lumOff val="50000"/>
                                </a:schemeClr>
                              </a:solidFill>
                              <a:latin typeface="Cambria Math" panose="02040503050406030204" pitchFamily="18" charset="0"/>
                            </a:rPr>
                            <m:t>∗</m:t>
                          </m:r>
                          <m:r>
                            <a:rPr lang="es-CR" i="1">
                              <a:solidFill>
                                <a:schemeClr val="tx1">
                                  <a:lumMod val="50000"/>
                                  <a:lumOff val="50000"/>
                                </a:schemeClr>
                              </a:solidFill>
                              <a:latin typeface="Cambria Math" panose="02040503050406030204" pitchFamily="18" charset="0"/>
                            </a:rPr>
                            <m:t>𝑞</m:t>
                          </m:r>
                        </m:num>
                        <m:den>
                          <m:sSup>
                            <m:sSupPr>
                              <m:ctrlPr>
                                <a:rPr lang="es-CR" i="1">
                                  <a:solidFill>
                                    <a:schemeClr val="tx1">
                                      <a:lumMod val="50000"/>
                                      <a:lumOff val="50000"/>
                                    </a:schemeClr>
                                  </a:solidFill>
                                  <a:latin typeface="Cambria Math" panose="02040503050406030204" pitchFamily="18" charset="0"/>
                                </a:rPr>
                              </m:ctrlPr>
                            </m:sSupPr>
                            <m:e>
                              <m:r>
                                <a:rPr lang="es-CR" i="1">
                                  <a:solidFill>
                                    <a:schemeClr val="tx1">
                                      <a:lumMod val="50000"/>
                                      <a:lumOff val="50000"/>
                                    </a:schemeClr>
                                  </a:solidFill>
                                  <a:latin typeface="Cambria Math" panose="02040503050406030204" pitchFamily="18" charset="0"/>
                                </a:rPr>
                                <m:t>𝑑</m:t>
                              </m:r>
                            </m:e>
                            <m:sup>
                              <m:r>
                                <a:rPr lang="es-CR" i="1">
                                  <a:solidFill>
                                    <a:schemeClr val="tx1">
                                      <a:lumMod val="50000"/>
                                      <a:lumOff val="50000"/>
                                    </a:schemeClr>
                                  </a:solidFill>
                                  <a:latin typeface="Cambria Math" panose="02040503050406030204" pitchFamily="18" charset="0"/>
                                </a:rPr>
                                <m:t>2</m:t>
                              </m:r>
                            </m:sup>
                          </m:sSup>
                        </m:den>
                      </m:f>
                    </m:oMath>
                  </m:oMathPara>
                </a14:m>
                <a:endParaRPr lang="es-CR" dirty="0"/>
              </a:p>
            </p:txBody>
          </p:sp>
        </mc:Choice>
        <mc:Fallback xmlns="">
          <p:sp>
            <p:nvSpPr>
              <p:cNvPr id="3" name="Marcador de notas 2"/>
              <p:cNvSpPr>
                <a:spLocks noGrp="1"/>
              </p:cNvSpPr>
              <p:nvPr>
                <p:ph type="body" idx="1"/>
              </p:nvPr>
            </p:nvSpPr>
            <p:spPr/>
            <p:txBody>
              <a:bodyPr/>
              <a:lstStyle/>
              <a:p>
                <a:pPr algn="just"/>
                <a:endParaRPr lang="es-CR" dirty="0" smtClean="0">
                  <a:solidFill>
                    <a:schemeClr val="tx1">
                      <a:lumMod val="50000"/>
                      <a:lumOff val="50000"/>
                    </a:schemeClr>
                  </a:solidFill>
                  <a:latin typeface="Century Gothic" panose="020B0502020202020204" pitchFamily="34" charset="0"/>
                </a:endParaRPr>
              </a:p>
              <a:p>
                <a:pPr algn="just"/>
                <a:r>
                  <a:rPr lang="es-CR" dirty="0">
                    <a:solidFill>
                      <a:schemeClr val="tx1">
                        <a:lumMod val="50000"/>
                        <a:lumOff val="50000"/>
                      </a:schemeClr>
                    </a:solidFill>
                    <a:latin typeface="Century Gothic" panose="020B0502020202020204" pitchFamily="34" charset="0"/>
                  </a:rPr>
                  <a:t>Con base en los supuestos anteriores,  el tamaño de muestra inicial estaría dado por la siguiente ecuación, brindando el siguiente tamaño de muestra</a:t>
                </a:r>
                <a:r>
                  <a:rPr lang="es-CR" i="0">
                    <a:solidFill>
                      <a:schemeClr val="tx1">
                        <a:lumMod val="50000"/>
                        <a:lumOff val="50000"/>
                      </a:schemeClr>
                    </a:solidFill>
                    <a:latin typeface="Cambria Math" panose="02040503050406030204" pitchFamily="18" charset="0"/>
                  </a:rPr>
                  <a:t> </a:t>
                </a:r>
                <a:r>
                  <a:rPr lang="es-CR" dirty="0">
                    <a:solidFill>
                      <a:schemeClr val="tx1">
                        <a:lumMod val="50000"/>
                        <a:lumOff val="50000"/>
                      </a:schemeClr>
                    </a:solidFill>
                    <a:latin typeface="Century Gothic" panose="020B0502020202020204" pitchFamily="34" charset="0"/>
                  </a:rPr>
                  <a:t>:</a:t>
                </a:r>
              </a:p>
              <a:p>
                <a:pPr algn="just"/>
                <a:r>
                  <a:rPr lang="es-CR" dirty="0">
                    <a:solidFill>
                      <a:schemeClr val="tx1">
                        <a:lumMod val="50000"/>
                        <a:lumOff val="50000"/>
                      </a:schemeClr>
                    </a:solidFill>
                    <a:latin typeface="Century Gothic" panose="020B0502020202020204" pitchFamily="34" charset="0"/>
                  </a:rPr>
                  <a:t> </a:t>
                </a:r>
              </a:p>
              <a:p>
                <a:pPr algn="just"/>
                <a:r>
                  <a:rPr lang="es-CR" i="0">
                    <a:solidFill>
                      <a:schemeClr val="tx1">
                        <a:lumMod val="50000"/>
                        <a:lumOff val="50000"/>
                      </a:schemeClr>
                    </a:solidFill>
                    <a:latin typeface="Cambria Math" panose="02040503050406030204" pitchFamily="18" charset="0"/>
                  </a:rPr>
                  <a:t>𝑛_𝑚𝑖𝑎=(𝑍_(∝⁄2)∗𝑝∗𝑞)/𝑑^2 </a:t>
                </a:r>
                <a:endParaRPr lang="es-CR" dirty="0"/>
              </a:p>
            </p:txBody>
          </p:sp>
        </mc:Fallback>
      </mc:AlternateContent>
      <p:sp>
        <p:nvSpPr>
          <p:cNvPr id="4" name="Marcador de número de diapositiva 3"/>
          <p:cNvSpPr>
            <a:spLocks noGrp="1"/>
          </p:cNvSpPr>
          <p:nvPr>
            <p:ph type="sldNum" sz="quarter" idx="10"/>
          </p:nvPr>
        </p:nvSpPr>
        <p:spPr/>
        <p:txBody>
          <a:bodyPr/>
          <a:lstStyle/>
          <a:p>
            <a:fld id="{F5FE4E52-DA0C-4060-95B0-81B4F3316052}" type="slidenum">
              <a:rPr lang="es-MX" smtClean="0"/>
              <a:t>43</a:t>
            </a:fld>
            <a:endParaRPr lang="es-MX"/>
          </a:p>
        </p:txBody>
      </p:sp>
    </p:spTree>
    <p:extLst>
      <p:ext uri="{BB962C8B-B14F-4D97-AF65-F5344CB8AC3E}">
        <p14:creationId xmlns:p14="http://schemas.microsoft.com/office/powerpoint/2010/main" val="3776898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pPr algn="just"/>
                <a:endParaRPr lang="es-CR" dirty="0" smtClean="0">
                  <a:solidFill>
                    <a:schemeClr val="tx1">
                      <a:lumMod val="50000"/>
                      <a:lumOff val="50000"/>
                    </a:schemeClr>
                  </a:solidFill>
                  <a:latin typeface="Century Gothic" panose="020B0502020202020204" pitchFamily="34" charset="0"/>
                </a:endParaRPr>
              </a:p>
              <a:p>
                <a:pPr algn="just"/>
                <a:r>
                  <a:rPr lang="es-CR" dirty="0">
                    <a:solidFill>
                      <a:schemeClr val="tx1">
                        <a:lumMod val="50000"/>
                        <a:lumOff val="50000"/>
                      </a:schemeClr>
                    </a:solidFill>
                    <a:latin typeface="Century Gothic" panose="020B0502020202020204" pitchFamily="34" charset="0"/>
                  </a:rPr>
                  <a:t>Con base en los supuestos anteriores,  el tamaño de muestra inicial estaría dado por la siguiente ecuación, brindando el siguiente tamaño de muestra</a:t>
                </a:r>
                <a14:m>
                  <m:oMath xmlns:m="http://schemas.openxmlformats.org/officeDocument/2006/math">
                    <m:r>
                      <a:rPr lang="es-CR" i="1">
                        <a:solidFill>
                          <a:schemeClr val="tx1">
                            <a:lumMod val="50000"/>
                            <a:lumOff val="50000"/>
                          </a:schemeClr>
                        </a:solidFill>
                        <a:latin typeface="Cambria Math" panose="02040503050406030204" pitchFamily="18" charset="0"/>
                      </a:rPr>
                      <m:t> </m:t>
                    </m:r>
                  </m:oMath>
                </a14:m>
                <a:r>
                  <a:rPr lang="es-CR" dirty="0">
                    <a:solidFill>
                      <a:schemeClr val="tx1">
                        <a:lumMod val="50000"/>
                        <a:lumOff val="50000"/>
                      </a:schemeClr>
                    </a:solidFill>
                    <a:latin typeface="Century Gothic" panose="020B0502020202020204" pitchFamily="34" charset="0"/>
                  </a:rPr>
                  <a:t>:</a:t>
                </a:r>
              </a:p>
              <a:p>
                <a:pPr algn="just"/>
                <a:r>
                  <a:rPr lang="es-CR" dirty="0">
                    <a:solidFill>
                      <a:schemeClr val="tx1">
                        <a:lumMod val="50000"/>
                        <a:lumOff val="50000"/>
                      </a:schemeClr>
                    </a:solidFill>
                    <a:latin typeface="Century Gothic" panose="020B0502020202020204" pitchFamily="34" charset="0"/>
                  </a:rPr>
                  <a:t> </a:t>
                </a:r>
              </a:p>
              <a:p>
                <a:pPr algn="just"/>
                <a14:m>
                  <m:oMathPara xmlns:m="http://schemas.openxmlformats.org/officeDocument/2006/math">
                    <m:oMathParaPr>
                      <m:jc m:val="centerGroup"/>
                    </m:oMathParaPr>
                    <m:oMath xmlns:m="http://schemas.openxmlformats.org/officeDocument/2006/math">
                      <m:sSub>
                        <m:sSubPr>
                          <m:ctrlPr>
                            <a:rPr lang="es-CR" i="1">
                              <a:solidFill>
                                <a:schemeClr val="tx1">
                                  <a:lumMod val="50000"/>
                                  <a:lumOff val="50000"/>
                                </a:schemeClr>
                              </a:solidFill>
                              <a:latin typeface="Cambria Math" panose="02040503050406030204" pitchFamily="18" charset="0"/>
                            </a:rPr>
                          </m:ctrlPr>
                        </m:sSubPr>
                        <m:e>
                          <m:r>
                            <a:rPr lang="es-CR" i="1">
                              <a:solidFill>
                                <a:schemeClr val="tx1">
                                  <a:lumMod val="50000"/>
                                  <a:lumOff val="50000"/>
                                </a:schemeClr>
                              </a:solidFill>
                              <a:latin typeface="Cambria Math" panose="02040503050406030204" pitchFamily="18" charset="0"/>
                            </a:rPr>
                            <m:t>𝑛</m:t>
                          </m:r>
                        </m:e>
                        <m:sub>
                          <m:r>
                            <a:rPr lang="es-CR" i="1">
                              <a:solidFill>
                                <a:schemeClr val="tx1">
                                  <a:lumMod val="50000"/>
                                  <a:lumOff val="50000"/>
                                </a:schemeClr>
                              </a:solidFill>
                              <a:latin typeface="Cambria Math" panose="02040503050406030204" pitchFamily="18" charset="0"/>
                            </a:rPr>
                            <m:t>𝑚𝑖𝑎</m:t>
                          </m:r>
                        </m:sub>
                      </m:sSub>
                      <m:r>
                        <a:rPr lang="es-CR" i="1">
                          <a:solidFill>
                            <a:schemeClr val="tx1">
                              <a:lumMod val="50000"/>
                              <a:lumOff val="50000"/>
                            </a:schemeClr>
                          </a:solidFill>
                          <a:latin typeface="Cambria Math" panose="02040503050406030204" pitchFamily="18" charset="0"/>
                        </a:rPr>
                        <m:t>=</m:t>
                      </m:r>
                      <m:f>
                        <m:fPr>
                          <m:ctrlPr>
                            <a:rPr lang="es-CR" i="1">
                              <a:solidFill>
                                <a:schemeClr val="tx1">
                                  <a:lumMod val="50000"/>
                                  <a:lumOff val="50000"/>
                                </a:schemeClr>
                              </a:solidFill>
                              <a:latin typeface="Cambria Math" panose="02040503050406030204" pitchFamily="18" charset="0"/>
                            </a:rPr>
                          </m:ctrlPr>
                        </m:fPr>
                        <m:num>
                          <m:sSub>
                            <m:sSubPr>
                              <m:ctrlPr>
                                <a:rPr lang="es-CR" i="1">
                                  <a:solidFill>
                                    <a:schemeClr val="tx1">
                                      <a:lumMod val="50000"/>
                                      <a:lumOff val="50000"/>
                                    </a:schemeClr>
                                  </a:solidFill>
                                  <a:latin typeface="Cambria Math" panose="02040503050406030204" pitchFamily="18" charset="0"/>
                                </a:rPr>
                              </m:ctrlPr>
                            </m:sSubPr>
                            <m:e>
                              <m:r>
                                <a:rPr lang="es-CR" i="1">
                                  <a:solidFill>
                                    <a:schemeClr val="tx1">
                                      <a:lumMod val="50000"/>
                                      <a:lumOff val="50000"/>
                                    </a:schemeClr>
                                  </a:solidFill>
                                  <a:latin typeface="Cambria Math" panose="02040503050406030204" pitchFamily="18" charset="0"/>
                                </a:rPr>
                                <m:t>𝑍</m:t>
                              </m:r>
                            </m:e>
                            <m:sub>
                              <m:f>
                                <m:fPr>
                                  <m:type m:val="skw"/>
                                  <m:ctrlPr>
                                    <a:rPr lang="es-CR" i="1">
                                      <a:solidFill>
                                        <a:schemeClr val="tx1">
                                          <a:lumMod val="50000"/>
                                          <a:lumOff val="50000"/>
                                        </a:schemeClr>
                                      </a:solidFill>
                                      <a:latin typeface="Cambria Math" panose="02040503050406030204" pitchFamily="18" charset="0"/>
                                    </a:rPr>
                                  </m:ctrlPr>
                                </m:fPr>
                                <m:num>
                                  <m:r>
                                    <a:rPr lang="es-CR" i="1">
                                      <a:solidFill>
                                        <a:schemeClr val="tx1">
                                          <a:lumMod val="50000"/>
                                          <a:lumOff val="50000"/>
                                        </a:schemeClr>
                                      </a:solidFill>
                                      <a:latin typeface="Cambria Math" panose="02040503050406030204" pitchFamily="18" charset="0"/>
                                    </a:rPr>
                                    <m:t>∝</m:t>
                                  </m:r>
                                </m:num>
                                <m:den>
                                  <m:r>
                                    <a:rPr lang="es-CR" i="1">
                                      <a:solidFill>
                                        <a:schemeClr val="tx1">
                                          <a:lumMod val="50000"/>
                                          <a:lumOff val="50000"/>
                                        </a:schemeClr>
                                      </a:solidFill>
                                      <a:latin typeface="Cambria Math" panose="02040503050406030204" pitchFamily="18" charset="0"/>
                                    </a:rPr>
                                    <m:t>2</m:t>
                                  </m:r>
                                </m:den>
                              </m:f>
                            </m:sub>
                          </m:sSub>
                          <m:r>
                            <a:rPr lang="es-CR" i="1">
                              <a:solidFill>
                                <a:schemeClr val="tx1">
                                  <a:lumMod val="50000"/>
                                  <a:lumOff val="50000"/>
                                </a:schemeClr>
                              </a:solidFill>
                              <a:latin typeface="Cambria Math" panose="02040503050406030204" pitchFamily="18" charset="0"/>
                            </a:rPr>
                            <m:t>∗</m:t>
                          </m:r>
                          <m:r>
                            <a:rPr lang="es-CR" i="1">
                              <a:solidFill>
                                <a:schemeClr val="tx1">
                                  <a:lumMod val="50000"/>
                                  <a:lumOff val="50000"/>
                                </a:schemeClr>
                              </a:solidFill>
                              <a:latin typeface="Cambria Math" panose="02040503050406030204" pitchFamily="18" charset="0"/>
                            </a:rPr>
                            <m:t>𝑝</m:t>
                          </m:r>
                          <m:r>
                            <a:rPr lang="es-CR" i="1">
                              <a:solidFill>
                                <a:schemeClr val="tx1">
                                  <a:lumMod val="50000"/>
                                  <a:lumOff val="50000"/>
                                </a:schemeClr>
                              </a:solidFill>
                              <a:latin typeface="Cambria Math" panose="02040503050406030204" pitchFamily="18" charset="0"/>
                            </a:rPr>
                            <m:t>∗</m:t>
                          </m:r>
                          <m:r>
                            <a:rPr lang="es-CR" i="1">
                              <a:solidFill>
                                <a:schemeClr val="tx1">
                                  <a:lumMod val="50000"/>
                                  <a:lumOff val="50000"/>
                                </a:schemeClr>
                              </a:solidFill>
                              <a:latin typeface="Cambria Math" panose="02040503050406030204" pitchFamily="18" charset="0"/>
                            </a:rPr>
                            <m:t>𝑞</m:t>
                          </m:r>
                        </m:num>
                        <m:den>
                          <m:sSup>
                            <m:sSupPr>
                              <m:ctrlPr>
                                <a:rPr lang="es-CR" i="1">
                                  <a:solidFill>
                                    <a:schemeClr val="tx1">
                                      <a:lumMod val="50000"/>
                                      <a:lumOff val="50000"/>
                                    </a:schemeClr>
                                  </a:solidFill>
                                  <a:latin typeface="Cambria Math" panose="02040503050406030204" pitchFamily="18" charset="0"/>
                                </a:rPr>
                              </m:ctrlPr>
                            </m:sSupPr>
                            <m:e>
                              <m:r>
                                <a:rPr lang="es-CR" i="1">
                                  <a:solidFill>
                                    <a:schemeClr val="tx1">
                                      <a:lumMod val="50000"/>
                                      <a:lumOff val="50000"/>
                                    </a:schemeClr>
                                  </a:solidFill>
                                  <a:latin typeface="Cambria Math" panose="02040503050406030204" pitchFamily="18" charset="0"/>
                                </a:rPr>
                                <m:t>𝑑</m:t>
                              </m:r>
                            </m:e>
                            <m:sup>
                              <m:r>
                                <a:rPr lang="es-CR" i="1">
                                  <a:solidFill>
                                    <a:schemeClr val="tx1">
                                      <a:lumMod val="50000"/>
                                      <a:lumOff val="50000"/>
                                    </a:schemeClr>
                                  </a:solidFill>
                                  <a:latin typeface="Cambria Math" panose="02040503050406030204" pitchFamily="18" charset="0"/>
                                </a:rPr>
                                <m:t>2</m:t>
                              </m:r>
                            </m:sup>
                          </m:sSup>
                        </m:den>
                      </m:f>
                    </m:oMath>
                  </m:oMathPara>
                </a14:m>
                <a:endParaRPr lang="es-CR" dirty="0"/>
              </a:p>
            </p:txBody>
          </p:sp>
        </mc:Choice>
        <mc:Fallback xmlns="">
          <p:sp>
            <p:nvSpPr>
              <p:cNvPr id="3" name="Marcador de notas 2"/>
              <p:cNvSpPr>
                <a:spLocks noGrp="1"/>
              </p:cNvSpPr>
              <p:nvPr>
                <p:ph type="body" idx="1"/>
              </p:nvPr>
            </p:nvSpPr>
            <p:spPr/>
            <p:txBody>
              <a:bodyPr/>
              <a:lstStyle/>
              <a:p>
                <a:pPr algn="just"/>
                <a:endParaRPr lang="es-CR" dirty="0" smtClean="0">
                  <a:solidFill>
                    <a:schemeClr val="tx1">
                      <a:lumMod val="50000"/>
                      <a:lumOff val="50000"/>
                    </a:schemeClr>
                  </a:solidFill>
                  <a:latin typeface="Century Gothic" panose="020B0502020202020204" pitchFamily="34" charset="0"/>
                </a:endParaRPr>
              </a:p>
              <a:p>
                <a:pPr algn="just"/>
                <a:r>
                  <a:rPr lang="es-CR" dirty="0">
                    <a:solidFill>
                      <a:schemeClr val="tx1">
                        <a:lumMod val="50000"/>
                        <a:lumOff val="50000"/>
                      </a:schemeClr>
                    </a:solidFill>
                    <a:latin typeface="Century Gothic" panose="020B0502020202020204" pitchFamily="34" charset="0"/>
                  </a:rPr>
                  <a:t>Con base en los supuestos anteriores,  el tamaño de muestra inicial estaría dado por la siguiente ecuación, brindando el siguiente tamaño de muestra</a:t>
                </a:r>
                <a:r>
                  <a:rPr lang="es-CR" i="0">
                    <a:solidFill>
                      <a:schemeClr val="tx1">
                        <a:lumMod val="50000"/>
                        <a:lumOff val="50000"/>
                      </a:schemeClr>
                    </a:solidFill>
                    <a:latin typeface="Cambria Math" panose="02040503050406030204" pitchFamily="18" charset="0"/>
                  </a:rPr>
                  <a:t> </a:t>
                </a:r>
                <a:r>
                  <a:rPr lang="es-CR" dirty="0">
                    <a:solidFill>
                      <a:schemeClr val="tx1">
                        <a:lumMod val="50000"/>
                        <a:lumOff val="50000"/>
                      </a:schemeClr>
                    </a:solidFill>
                    <a:latin typeface="Century Gothic" panose="020B0502020202020204" pitchFamily="34" charset="0"/>
                  </a:rPr>
                  <a:t>:</a:t>
                </a:r>
              </a:p>
              <a:p>
                <a:pPr algn="just"/>
                <a:r>
                  <a:rPr lang="es-CR" dirty="0">
                    <a:solidFill>
                      <a:schemeClr val="tx1">
                        <a:lumMod val="50000"/>
                        <a:lumOff val="50000"/>
                      </a:schemeClr>
                    </a:solidFill>
                    <a:latin typeface="Century Gothic" panose="020B0502020202020204" pitchFamily="34" charset="0"/>
                  </a:rPr>
                  <a:t> </a:t>
                </a:r>
              </a:p>
              <a:p>
                <a:pPr algn="just"/>
                <a:r>
                  <a:rPr lang="es-CR" i="0">
                    <a:solidFill>
                      <a:schemeClr val="tx1">
                        <a:lumMod val="50000"/>
                        <a:lumOff val="50000"/>
                      </a:schemeClr>
                    </a:solidFill>
                    <a:latin typeface="Cambria Math" panose="02040503050406030204" pitchFamily="18" charset="0"/>
                  </a:rPr>
                  <a:t>𝑛_𝑚𝑖𝑎=(𝑍_(∝⁄2)∗𝑝∗𝑞)/𝑑^2 </a:t>
                </a:r>
                <a:endParaRPr lang="es-CR" dirty="0"/>
              </a:p>
            </p:txBody>
          </p:sp>
        </mc:Fallback>
      </mc:AlternateContent>
      <p:sp>
        <p:nvSpPr>
          <p:cNvPr id="4" name="Marcador de número de diapositiva 3"/>
          <p:cNvSpPr>
            <a:spLocks noGrp="1"/>
          </p:cNvSpPr>
          <p:nvPr>
            <p:ph type="sldNum" sz="quarter" idx="10"/>
          </p:nvPr>
        </p:nvSpPr>
        <p:spPr/>
        <p:txBody>
          <a:bodyPr/>
          <a:lstStyle/>
          <a:p>
            <a:fld id="{F5FE4E52-DA0C-4060-95B0-81B4F3316052}" type="slidenum">
              <a:rPr lang="es-MX" smtClean="0"/>
              <a:t>44</a:t>
            </a:fld>
            <a:endParaRPr lang="es-MX"/>
          </a:p>
        </p:txBody>
      </p:sp>
    </p:spTree>
    <p:extLst>
      <p:ext uri="{BB962C8B-B14F-4D97-AF65-F5344CB8AC3E}">
        <p14:creationId xmlns:p14="http://schemas.microsoft.com/office/powerpoint/2010/main" val="3170668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MX"/>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s-MX"/>
          </a:p>
        </p:txBody>
      </p:sp>
      <p:sp>
        <p:nvSpPr>
          <p:cNvPr id="4" name="Marcador de fecha 3"/>
          <p:cNvSpPr>
            <a:spLocks noGrp="1"/>
          </p:cNvSpPr>
          <p:nvPr>
            <p:ph type="dt" sz="half" idx="10"/>
          </p:nvPr>
        </p:nvSpPr>
        <p:spPr/>
        <p:txBody>
          <a:bodyPr/>
          <a:lstStyle/>
          <a:p>
            <a:fld id="{D8BD08AE-7F46-46DA-B28C-3253B0E5A8B7}" type="datetimeFigureOut">
              <a:rPr lang="es-MX" smtClean="0"/>
              <a:t>23/05/2019</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3EDE5645-D314-4D53-AADE-231C029FD050}" type="slidenum">
              <a:rPr lang="es-MX" smtClean="0"/>
              <a:t>‹Nº›</a:t>
            </a:fld>
            <a:endParaRPr lang="es-MX"/>
          </a:p>
        </p:txBody>
      </p:sp>
    </p:spTree>
    <p:extLst>
      <p:ext uri="{BB962C8B-B14F-4D97-AF65-F5344CB8AC3E}">
        <p14:creationId xmlns:p14="http://schemas.microsoft.com/office/powerpoint/2010/main" val="1667816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10"/>
          </p:nvPr>
        </p:nvSpPr>
        <p:spPr/>
        <p:txBody>
          <a:bodyPr/>
          <a:lstStyle/>
          <a:p>
            <a:fld id="{D8BD08AE-7F46-46DA-B28C-3253B0E5A8B7}" type="datetimeFigureOut">
              <a:rPr lang="es-MX" smtClean="0"/>
              <a:t>23/05/2019</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3EDE5645-D314-4D53-AADE-231C029FD050}" type="slidenum">
              <a:rPr lang="es-MX" smtClean="0"/>
              <a:t>‹Nº›</a:t>
            </a:fld>
            <a:endParaRPr lang="es-MX"/>
          </a:p>
        </p:txBody>
      </p:sp>
    </p:spTree>
    <p:extLst>
      <p:ext uri="{BB962C8B-B14F-4D97-AF65-F5344CB8AC3E}">
        <p14:creationId xmlns:p14="http://schemas.microsoft.com/office/powerpoint/2010/main" val="1654401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MX"/>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10"/>
          </p:nvPr>
        </p:nvSpPr>
        <p:spPr/>
        <p:txBody>
          <a:bodyPr/>
          <a:lstStyle/>
          <a:p>
            <a:fld id="{D8BD08AE-7F46-46DA-B28C-3253B0E5A8B7}" type="datetimeFigureOut">
              <a:rPr lang="es-MX" smtClean="0"/>
              <a:t>23/05/2019</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3EDE5645-D314-4D53-AADE-231C029FD050}" type="slidenum">
              <a:rPr lang="es-MX" smtClean="0"/>
              <a:t>‹Nº›</a:t>
            </a:fld>
            <a:endParaRPr lang="es-MX"/>
          </a:p>
        </p:txBody>
      </p:sp>
    </p:spTree>
    <p:extLst>
      <p:ext uri="{BB962C8B-B14F-4D97-AF65-F5344CB8AC3E}">
        <p14:creationId xmlns:p14="http://schemas.microsoft.com/office/powerpoint/2010/main" val="2716027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10"/>
          </p:nvPr>
        </p:nvSpPr>
        <p:spPr/>
        <p:txBody>
          <a:bodyPr/>
          <a:lstStyle/>
          <a:p>
            <a:fld id="{D8BD08AE-7F46-46DA-B28C-3253B0E5A8B7}" type="datetimeFigureOut">
              <a:rPr lang="es-MX" smtClean="0"/>
              <a:t>23/05/2019</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3EDE5645-D314-4D53-AADE-231C029FD050}" type="slidenum">
              <a:rPr lang="es-MX" smtClean="0"/>
              <a:t>‹Nº›</a:t>
            </a:fld>
            <a:endParaRPr lang="es-MX"/>
          </a:p>
        </p:txBody>
      </p:sp>
    </p:spTree>
    <p:extLst>
      <p:ext uri="{BB962C8B-B14F-4D97-AF65-F5344CB8AC3E}">
        <p14:creationId xmlns:p14="http://schemas.microsoft.com/office/powerpoint/2010/main" val="1875614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MX"/>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D8BD08AE-7F46-46DA-B28C-3253B0E5A8B7}" type="datetimeFigureOut">
              <a:rPr lang="es-MX" smtClean="0"/>
              <a:t>23/05/2019</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3EDE5645-D314-4D53-AADE-231C029FD050}" type="slidenum">
              <a:rPr lang="es-MX" smtClean="0"/>
              <a:t>‹Nº›</a:t>
            </a:fld>
            <a:endParaRPr lang="es-MX"/>
          </a:p>
        </p:txBody>
      </p:sp>
    </p:spTree>
    <p:extLst>
      <p:ext uri="{BB962C8B-B14F-4D97-AF65-F5344CB8AC3E}">
        <p14:creationId xmlns:p14="http://schemas.microsoft.com/office/powerpoint/2010/main" val="2123318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contenido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contenido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Marcador de fecha 4"/>
          <p:cNvSpPr>
            <a:spLocks noGrp="1"/>
          </p:cNvSpPr>
          <p:nvPr>
            <p:ph type="dt" sz="half" idx="10"/>
          </p:nvPr>
        </p:nvSpPr>
        <p:spPr/>
        <p:txBody>
          <a:bodyPr/>
          <a:lstStyle/>
          <a:p>
            <a:fld id="{D8BD08AE-7F46-46DA-B28C-3253B0E5A8B7}" type="datetimeFigureOut">
              <a:rPr lang="es-MX" smtClean="0"/>
              <a:t>23/05/2019</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3EDE5645-D314-4D53-AADE-231C029FD050}" type="slidenum">
              <a:rPr lang="es-MX" smtClean="0"/>
              <a:t>‹Nº›</a:t>
            </a:fld>
            <a:endParaRPr lang="es-MX"/>
          </a:p>
        </p:txBody>
      </p:sp>
    </p:spTree>
    <p:extLst>
      <p:ext uri="{BB962C8B-B14F-4D97-AF65-F5344CB8AC3E}">
        <p14:creationId xmlns:p14="http://schemas.microsoft.com/office/powerpoint/2010/main" val="1885678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MX"/>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7" name="Marcador de fecha 6"/>
          <p:cNvSpPr>
            <a:spLocks noGrp="1"/>
          </p:cNvSpPr>
          <p:nvPr>
            <p:ph type="dt" sz="half" idx="10"/>
          </p:nvPr>
        </p:nvSpPr>
        <p:spPr/>
        <p:txBody>
          <a:bodyPr/>
          <a:lstStyle/>
          <a:p>
            <a:fld id="{D8BD08AE-7F46-46DA-B28C-3253B0E5A8B7}" type="datetimeFigureOut">
              <a:rPr lang="es-MX" smtClean="0"/>
              <a:t>23/05/2019</a:t>
            </a:fld>
            <a:endParaRPr lang="es-MX"/>
          </a:p>
        </p:txBody>
      </p:sp>
      <p:sp>
        <p:nvSpPr>
          <p:cNvPr id="8" name="Marcador de pie de página 7"/>
          <p:cNvSpPr>
            <a:spLocks noGrp="1"/>
          </p:cNvSpPr>
          <p:nvPr>
            <p:ph type="ftr" sz="quarter" idx="11"/>
          </p:nvPr>
        </p:nvSpPr>
        <p:spPr/>
        <p:txBody>
          <a:bodyPr/>
          <a:lstStyle/>
          <a:p>
            <a:endParaRPr lang="es-MX"/>
          </a:p>
        </p:txBody>
      </p:sp>
      <p:sp>
        <p:nvSpPr>
          <p:cNvPr id="9" name="Marcador de número de diapositiva 8"/>
          <p:cNvSpPr>
            <a:spLocks noGrp="1"/>
          </p:cNvSpPr>
          <p:nvPr>
            <p:ph type="sldNum" sz="quarter" idx="12"/>
          </p:nvPr>
        </p:nvSpPr>
        <p:spPr/>
        <p:txBody>
          <a:bodyPr/>
          <a:lstStyle/>
          <a:p>
            <a:fld id="{3EDE5645-D314-4D53-AADE-231C029FD050}" type="slidenum">
              <a:rPr lang="es-MX" smtClean="0"/>
              <a:t>‹Nº›</a:t>
            </a:fld>
            <a:endParaRPr lang="es-MX"/>
          </a:p>
        </p:txBody>
      </p:sp>
    </p:spTree>
    <p:extLst>
      <p:ext uri="{BB962C8B-B14F-4D97-AF65-F5344CB8AC3E}">
        <p14:creationId xmlns:p14="http://schemas.microsoft.com/office/powerpoint/2010/main" val="1673280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fecha 2"/>
          <p:cNvSpPr>
            <a:spLocks noGrp="1"/>
          </p:cNvSpPr>
          <p:nvPr>
            <p:ph type="dt" sz="half" idx="10"/>
          </p:nvPr>
        </p:nvSpPr>
        <p:spPr/>
        <p:txBody>
          <a:bodyPr/>
          <a:lstStyle/>
          <a:p>
            <a:fld id="{D8BD08AE-7F46-46DA-B28C-3253B0E5A8B7}" type="datetimeFigureOut">
              <a:rPr lang="es-MX" smtClean="0"/>
              <a:t>23/05/2019</a:t>
            </a:fld>
            <a:endParaRPr lang="es-MX"/>
          </a:p>
        </p:txBody>
      </p:sp>
      <p:sp>
        <p:nvSpPr>
          <p:cNvPr id="4" name="Marcador de pie de página 3"/>
          <p:cNvSpPr>
            <a:spLocks noGrp="1"/>
          </p:cNvSpPr>
          <p:nvPr>
            <p:ph type="ftr" sz="quarter" idx="11"/>
          </p:nvPr>
        </p:nvSpPr>
        <p:spPr/>
        <p:txBody>
          <a:bodyPr/>
          <a:lstStyle/>
          <a:p>
            <a:endParaRPr lang="es-MX"/>
          </a:p>
        </p:txBody>
      </p:sp>
      <p:sp>
        <p:nvSpPr>
          <p:cNvPr id="5" name="Marcador de número de diapositiva 4"/>
          <p:cNvSpPr>
            <a:spLocks noGrp="1"/>
          </p:cNvSpPr>
          <p:nvPr>
            <p:ph type="sldNum" sz="quarter" idx="12"/>
          </p:nvPr>
        </p:nvSpPr>
        <p:spPr/>
        <p:txBody>
          <a:bodyPr/>
          <a:lstStyle/>
          <a:p>
            <a:fld id="{3EDE5645-D314-4D53-AADE-231C029FD050}" type="slidenum">
              <a:rPr lang="es-MX" smtClean="0"/>
              <a:t>‹Nº›</a:t>
            </a:fld>
            <a:endParaRPr lang="es-MX"/>
          </a:p>
        </p:txBody>
      </p:sp>
    </p:spTree>
    <p:extLst>
      <p:ext uri="{BB962C8B-B14F-4D97-AF65-F5344CB8AC3E}">
        <p14:creationId xmlns:p14="http://schemas.microsoft.com/office/powerpoint/2010/main" val="1567395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D8BD08AE-7F46-46DA-B28C-3253B0E5A8B7}" type="datetimeFigureOut">
              <a:rPr lang="es-MX" smtClean="0"/>
              <a:t>23/05/2019</a:t>
            </a:fld>
            <a:endParaRPr lang="es-MX"/>
          </a:p>
        </p:txBody>
      </p:sp>
      <p:sp>
        <p:nvSpPr>
          <p:cNvPr id="3" name="Marcador de pie de página 2"/>
          <p:cNvSpPr>
            <a:spLocks noGrp="1"/>
          </p:cNvSpPr>
          <p:nvPr>
            <p:ph type="ftr" sz="quarter" idx="11"/>
          </p:nvPr>
        </p:nvSpPr>
        <p:spPr/>
        <p:txBody>
          <a:bodyPr/>
          <a:lstStyle/>
          <a:p>
            <a:endParaRPr lang="es-MX"/>
          </a:p>
        </p:txBody>
      </p:sp>
      <p:sp>
        <p:nvSpPr>
          <p:cNvPr id="4" name="Marcador de número de diapositiva 3"/>
          <p:cNvSpPr>
            <a:spLocks noGrp="1"/>
          </p:cNvSpPr>
          <p:nvPr>
            <p:ph type="sldNum" sz="quarter" idx="12"/>
          </p:nvPr>
        </p:nvSpPr>
        <p:spPr/>
        <p:txBody>
          <a:bodyPr/>
          <a:lstStyle/>
          <a:p>
            <a:fld id="{3EDE5645-D314-4D53-AADE-231C029FD050}" type="slidenum">
              <a:rPr lang="es-MX" smtClean="0"/>
              <a:t>‹Nº›</a:t>
            </a:fld>
            <a:endParaRPr lang="es-MX"/>
          </a:p>
        </p:txBody>
      </p:sp>
    </p:spTree>
    <p:extLst>
      <p:ext uri="{BB962C8B-B14F-4D97-AF65-F5344CB8AC3E}">
        <p14:creationId xmlns:p14="http://schemas.microsoft.com/office/powerpoint/2010/main" val="1999279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MX"/>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D8BD08AE-7F46-46DA-B28C-3253B0E5A8B7}" type="datetimeFigureOut">
              <a:rPr lang="es-MX" smtClean="0"/>
              <a:t>23/05/2019</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3EDE5645-D314-4D53-AADE-231C029FD050}" type="slidenum">
              <a:rPr lang="es-MX" smtClean="0"/>
              <a:t>‹Nº›</a:t>
            </a:fld>
            <a:endParaRPr lang="es-MX"/>
          </a:p>
        </p:txBody>
      </p:sp>
    </p:spTree>
    <p:extLst>
      <p:ext uri="{BB962C8B-B14F-4D97-AF65-F5344CB8AC3E}">
        <p14:creationId xmlns:p14="http://schemas.microsoft.com/office/powerpoint/2010/main" val="41575925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MX"/>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D8BD08AE-7F46-46DA-B28C-3253B0E5A8B7}" type="datetimeFigureOut">
              <a:rPr lang="es-MX" smtClean="0"/>
              <a:t>23/05/2019</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3EDE5645-D314-4D53-AADE-231C029FD050}" type="slidenum">
              <a:rPr lang="es-MX" smtClean="0"/>
              <a:t>‹Nº›</a:t>
            </a:fld>
            <a:endParaRPr lang="es-MX"/>
          </a:p>
        </p:txBody>
      </p:sp>
    </p:spTree>
    <p:extLst>
      <p:ext uri="{BB962C8B-B14F-4D97-AF65-F5344CB8AC3E}">
        <p14:creationId xmlns:p14="http://schemas.microsoft.com/office/powerpoint/2010/main" val="3842530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MX"/>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BD08AE-7F46-46DA-B28C-3253B0E5A8B7}" type="datetimeFigureOut">
              <a:rPr lang="es-MX" smtClean="0"/>
              <a:t>23/05/2019</a:t>
            </a:fld>
            <a:endParaRPr lang="es-MX"/>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DE5645-D314-4D53-AADE-231C029FD050}" type="slidenum">
              <a:rPr lang="es-MX" smtClean="0"/>
              <a:t>‹Nº›</a:t>
            </a:fld>
            <a:endParaRPr lang="es-MX"/>
          </a:p>
        </p:txBody>
      </p:sp>
    </p:spTree>
    <p:extLst>
      <p:ext uri="{BB962C8B-B14F-4D97-AF65-F5344CB8AC3E}">
        <p14:creationId xmlns:p14="http://schemas.microsoft.com/office/powerpoint/2010/main" val="6644991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4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210.png"/><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29862" y="120427"/>
            <a:ext cx="7804552" cy="1090187"/>
          </a:xfrm>
        </p:spPr>
        <p:txBody>
          <a:bodyPr>
            <a:normAutofit/>
          </a:bodyPr>
          <a:lstStyle/>
          <a:p>
            <a:pPr algn="ctr"/>
            <a:r>
              <a:rPr lang="es-CR" sz="48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Fundamentos del muestreo</a:t>
            </a:r>
            <a:endParaRPr lang="es-CR" sz="48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
        <p:nvSpPr>
          <p:cNvPr id="3" name="2 Marcador de contenido"/>
          <p:cNvSpPr>
            <a:spLocks noGrp="1"/>
          </p:cNvSpPr>
          <p:nvPr>
            <p:ph idx="1"/>
          </p:nvPr>
        </p:nvSpPr>
        <p:spPr>
          <a:xfrm>
            <a:off x="7881871" y="6181858"/>
            <a:ext cx="4231784" cy="574653"/>
          </a:xfrm>
        </p:spPr>
        <p:txBody>
          <a:bodyPr/>
          <a:lstStyle/>
          <a:p>
            <a:pPr marL="0" indent="0" algn="r">
              <a:buNone/>
            </a:pPr>
            <a:r>
              <a:rPr lang="es-CR" dirty="0" smtClean="0"/>
              <a:t>Oscar Centeno Mora</a:t>
            </a:r>
            <a:endParaRPr lang="es-CR" dirty="0"/>
          </a:p>
        </p:txBody>
      </p:sp>
      <p:pic>
        <p:nvPicPr>
          <p:cNvPr id="102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1112" y="1557646"/>
            <a:ext cx="2760538" cy="18552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4414" y="785611"/>
            <a:ext cx="4057106" cy="26272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uestre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341" t="13520" r="11733" b="8170"/>
          <a:stretch/>
        </p:blipFill>
        <p:spPr bwMode="auto">
          <a:xfrm>
            <a:off x="955266" y="4484408"/>
            <a:ext cx="2936384" cy="209669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7084" y="4303776"/>
            <a:ext cx="2277330" cy="227733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79090" y="1508960"/>
            <a:ext cx="2333625" cy="1952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6767609"/>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p:cNvSpPr txBox="1">
            <a:spLocks/>
          </p:cNvSpPr>
          <p:nvPr/>
        </p:nvSpPr>
        <p:spPr>
          <a:xfrm>
            <a:off x="3941250" y="1132298"/>
            <a:ext cx="3934228" cy="5725702"/>
          </a:xfrm>
          <a:prstGeom prst="rect">
            <a:avLst/>
          </a:prstGeom>
          <a:solidFill>
            <a:srgbClr val="559374"/>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R" sz="2000" b="1" dirty="0" smtClean="0"/>
          </a:p>
          <a:p>
            <a:pPr marL="0" indent="0">
              <a:buFont typeface="Arial" panose="020B0604020202020204" pitchFamily="34" charset="0"/>
              <a:buNone/>
            </a:pPr>
            <a:endParaRPr lang="es-CR" sz="2000" dirty="0"/>
          </a:p>
        </p:txBody>
      </p:sp>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smtClean="0"/>
              <a:t>        </a:t>
            </a:r>
            <a:r>
              <a:rPr lang="es-CR" sz="3200" dirty="0" smtClean="0">
                <a:latin typeface="Century Gothic" panose="020B0502020202020204" pitchFamily="34" charset="0"/>
              </a:rPr>
              <a:t>CONCEPTOS BÁSICOS Y DEFINICIONES</a:t>
            </a:r>
            <a:endParaRPr lang="es-CR" sz="3200" dirty="0">
              <a:solidFill>
                <a:schemeClr val="bg1"/>
              </a:solidFill>
              <a:latin typeface="Century Gothic" panose="020B0502020202020204" pitchFamily="34" charset="0"/>
            </a:endParaRPr>
          </a:p>
        </p:txBody>
      </p:sp>
      <p:sp>
        <p:nvSpPr>
          <p:cNvPr id="5" name="Content Placeholder 2"/>
          <p:cNvSpPr txBox="1">
            <a:spLocks/>
          </p:cNvSpPr>
          <p:nvPr/>
        </p:nvSpPr>
        <p:spPr>
          <a:xfrm>
            <a:off x="0" y="1162594"/>
            <a:ext cx="3941249" cy="5695406"/>
          </a:xfrm>
          <a:prstGeom prst="rect">
            <a:avLst/>
          </a:prstGeom>
          <a:solidFill>
            <a:srgbClr val="783336"/>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R" sz="2000" b="1" dirty="0" smtClean="0"/>
          </a:p>
          <a:p>
            <a:pPr marL="0" indent="0">
              <a:buFont typeface="Arial" panose="020B0604020202020204" pitchFamily="34" charset="0"/>
              <a:buNone/>
            </a:pPr>
            <a:endParaRPr lang="es-CR" sz="2000" dirty="0"/>
          </a:p>
        </p:txBody>
      </p:sp>
      <p:sp>
        <p:nvSpPr>
          <p:cNvPr id="13" name="Rectángulo 12"/>
          <p:cNvSpPr/>
          <p:nvPr/>
        </p:nvSpPr>
        <p:spPr>
          <a:xfrm>
            <a:off x="427726" y="2273488"/>
            <a:ext cx="2748673" cy="2092881"/>
          </a:xfrm>
          <a:prstGeom prst="rect">
            <a:avLst/>
          </a:prstGeom>
        </p:spPr>
        <p:txBody>
          <a:bodyPr wrap="square">
            <a:spAutoFit/>
          </a:bodyPr>
          <a:lstStyle/>
          <a:p>
            <a:r>
              <a:rPr lang="es-MX" sz="1600" dirty="0">
                <a:solidFill>
                  <a:schemeClr val="bg1"/>
                </a:solidFill>
                <a:latin typeface="Century Gothic" panose="020B0502020202020204" pitchFamily="34" charset="0"/>
              </a:rPr>
              <a:t>Unidades de listado</a:t>
            </a:r>
          </a:p>
          <a:p>
            <a:endParaRPr lang="es-MX" sz="1600" dirty="0">
              <a:solidFill>
                <a:schemeClr val="bg1"/>
              </a:solidFill>
              <a:latin typeface="Century Gothic" panose="020B0502020202020204" pitchFamily="34" charset="0"/>
            </a:endParaRPr>
          </a:p>
          <a:p>
            <a:r>
              <a:rPr lang="es-MX" sz="1600" dirty="0">
                <a:solidFill>
                  <a:schemeClr val="bg1"/>
                </a:solidFill>
                <a:latin typeface="Century Gothic" panose="020B0502020202020204" pitchFamily="34" charset="0"/>
              </a:rPr>
              <a:t>Se usan para identificar y seleccionar unidades de muestreo. </a:t>
            </a:r>
            <a:endParaRPr lang="es-MX" sz="1600" dirty="0" smtClean="0">
              <a:solidFill>
                <a:schemeClr val="bg1"/>
              </a:solidFill>
              <a:latin typeface="Century Gothic" panose="020B0502020202020204" pitchFamily="34" charset="0"/>
            </a:endParaRPr>
          </a:p>
          <a:p>
            <a:endParaRPr lang="es-MX" sz="1600" dirty="0">
              <a:solidFill>
                <a:schemeClr val="bg1"/>
              </a:solidFill>
              <a:latin typeface="Century Gothic" panose="020B0502020202020204" pitchFamily="34" charset="0"/>
            </a:endParaRPr>
          </a:p>
          <a:p>
            <a:r>
              <a:rPr lang="es-MX" sz="1600" dirty="0" smtClean="0">
                <a:solidFill>
                  <a:schemeClr val="bg1"/>
                </a:solidFill>
                <a:latin typeface="Century Gothic" panose="020B0502020202020204" pitchFamily="34" charset="0"/>
              </a:rPr>
              <a:t>Ejemplos </a:t>
            </a:r>
            <a:endParaRPr lang="es-MX" sz="1600" dirty="0">
              <a:solidFill>
                <a:schemeClr val="bg1"/>
              </a:solidFill>
              <a:latin typeface="Century Gothic" panose="020B0502020202020204" pitchFamily="34" charset="0"/>
            </a:endParaRPr>
          </a:p>
          <a:p>
            <a:endParaRPr lang="es-MX" b="1" dirty="0">
              <a:solidFill>
                <a:schemeClr val="bg1"/>
              </a:solidFill>
              <a:latin typeface="Century Gothic" panose="020B0502020202020204" pitchFamily="34" charset="0"/>
            </a:endParaRPr>
          </a:p>
        </p:txBody>
      </p:sp>
      <p:sp>
        <p:nvSpPr>
          <p:cNvPr id="14" name="Rectángulo 13"/>
          <p:cNvSpPr/>
          <p:nvPr/>
        </p:nvSpPr>
        <p:spPr>
          <a:xfrm>
            <a:off x="430895" y="1313244"/>
            <a:ext cx="873957" cy="830997"/>
          </a:xfrm>
          <a:prstGeom prst="rect">
            <a:avLst/>
          </a:prstGeom>
        </p:spPr>
        <p:txBody>
          <a:bodyPr wrap="none">
            <a:spAutoFit/>
          </a:bodyPr>
          <a:lstStyle/>
          <a:p>
            <a:pPr algn="ctr"/>
            <a:r>
              <a:rPr lang="es-CR" sz="4800" b="1" dirty="0" smtClean="0">
                <a:solidFill>
                  <a:schemeClr val="bg1"/>
                </a:solidFill>
                <a:latin typeface="Century Gothic" panose="020B0502020202020204" pitchFamily="34" charset="0"/>
              </a:rPr>
              <a:t>07</a:t>
            </a:r>
            <a:endParaRPr lang="es-CR" sz="1200" b="1" dirty="0">
              <a:solidFill>
                <a:schemeClr val="bg1"/>
              </a:solidFill>
              <a:latin typeface="Century Gothic" panose="020B0502020202020204" pitchFamily="34" charset="0"/>
            </a:endParaRPr>
          </a:p>
        </p:txBody>
      </p:sp>
      <p:sp>
        <p:nvSpPr>
          <p:cNvPr id="23" name="Content Placeholder 2"/>
          <p:cNvSpPr txBox="1">
            <a:spLocks/>
          </p:cNvSpPr>
          <p:nvPr/>
        </p:nvSpPr>
        <p:spPr>
          <a:xfrm>
            <a:off x="7875479" y="1162594"/>
            <a:ext cx="4316522" cy="5695406"/>
          </a:xfrm>
          <a:prstGeom prst="rect">
            <a:avLst/>
          </a:prstGeom>
          <a:solidFill>
            <a:srgbClr val="C00000"/>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R" sz="2000" b="1" dirty="0" smtClean="0"/>
          </a:p>
          <a:p>
            <a:pPr marL="0" indent="0">
              <a:buFont typeface="Arial" panose="020B0604020202020204" pitchFamily="34" charset="0"/>
              <a:buNone/>
            </a:pPr>
            <a:endParaRPr lang="es-CR" sz="2000" dirty="0"/>
          </a:p>
        </p:txBody>
      </p:sp>
      <p:sp>
        <p:nvSpPr>
          <p:cNvPr id="3" name="Rectángulo 2"/>
          <p:cNvSpPr/>
          <p:nvPr/>
        </p:nvSpPr>
        <p:spPr>
          <a:xfrm>
            <a:off x="4365123" y="2294892"/>
            <a:ext cx="3088622" cy="2062103"/>
          </a:xfrm>
          <a:prstGeom prst="rect">
            <a:avLst/>
          </a:prstGeom>
        </p:spPr>
        <p:txBody>
          <a:bodyPr wrap="square">
            <a:spAutoFit/>
          </a:bodyPr>
          <a:lstStyle/>
          <a:p>
            <a:r>
              <a:rPr lang="es-MX" sz="1600" b="1" dirty="0">
                <a:solidFill>
                  <a:schemeClr val="bg1"/>
                </a:solidFill>
                <a:latin typeface="Century Gothic" panose="020B0502020202020204" pitchFamily="34" charset="0"/>
              </a:rPr>
              <a:t>Características de los elementos</a:t>
            </a:r>
          </a:p>
          <a:p>
            <a:endParaRPr lang="es-MX" sz="1600" dirty="0">
              <a:solidFill>
                <a:schemeClr val="bg1"/>
              </a:solidFill>
              <a:latin typeface="Century Gothic" panose="020B0502020202020204" pitchFamily="34" charset="0"/>
            </a:endParaRPr>
          </a:p>
          <a:p>
            <a:r>
              <a:rPr lang="es-MX" sz="1600" dirty="0">
                <a:solidFill>
                  <a:schemeClr val="bg1"/>
                </a:solidFill>
                <a:latin typeface="Century Gothic" panose="020B0502020202020204" pitchFamily="34" charset="0"/>
              </a:rPr>
              <a:t>Se transforman en variables </a:t>
            </a:r>
            <a:r>
              <a:rPr lang="es-MX" sz="1600" dirty="0" err="1">
                <a:solidFill>
                  <a:schemeClr val="bg1"/>
                </a:solidFill>
                <a:latin typeface="Century Gothic" panose="020B0502020202020204" pitchFamily="34" charset="0"/>
              </a:rPr>
              <a:t>Yi</a:t>
            </a:r>
            <a:r>
              <a:rPr lang="es-MX" sz="1600" dirty="0">
                <a:solidFill>
                  <a:schemeClr val="bg1"/>
                </a:solidFill>
                <a:latin typeface="Century Gothic" panose="020B0502020202020204" pitchFamily="34" charset="0"/>
              </a:rPr>
              <a:t> mediante las operaciones de medición. </a:t>
            </a:r>
          </a:p>
          <a:p>
            <a:endParaRPr lang="es-MX" sz="1600" dirty="0">
              <a:solidFill>
                <a:schemeClr val="bg1"/>
              </a:solidFill>
              <a:latin typeface="Century Gothic" panose="020B0502020202020204" pitchFamily="34" charset="0"/>
            </a:endParaRPr>
          </a:p>
          <a:p>
            <a:r>
              <a:rPr lang="es-MX" sz="1600" dirty="0">
                <a:solidFill>
                  <a:schemeClr val="bg1"/>
                </a:solidFill>
                <a:latin typeface="Century Gothic" panose="020B0502020202020204" pitchFamily="34" charset="0"/>
              </a:rPr>
              <a:t>Ejemplos </a:t>
            </a:r>
          </a:p>
        </p:txBody>
      </p:sp>
      <p:sp>
        <p:nvSpPr>
          <p:cNvPr id="11" name="Rectángulo 10"/>
          <p:cNvSpPr/>
          <p:nvPr/>
        </p:nvSpPr>
        <p:spPr>
          <a:xfrm>
            <a:off x="4365123" y="1313244"/>
            <a:ext cx="873957" cy="830997"/>
          </a:xfrm>
          <a:prstGeom prst="rect">
            <a:avLst/>
          </a:prstGeom>
        </p:spPr>
        <p:txBody>
          <a:bodyPr wrap="none">
            <a:spAutoFit/>
          </a:bodyPr>
          <a:lstStyle/>
          <a:p>
            <a:pPr algn="ctr"/>
            <a:r>
              <a:rPr lang="es-CR" sz="4800" b="1" dirty="0" smtClean="0">
                <a:solidFill>
                  <a:schemeClr val="bg1"/>
                </a:solidFill>
                <a:latin typeface="Century Gothic" panose="020B0502020202020204" pitchFamily="34" charset="0"/>
              </a:rPr>
              <a:t>08</a:t>
            </a:r>
            <a:endParaRPr lang="es-CR" sz="1200" b="1" dirty="0">
              <a:solidFill>
                <a:schemeClr val="bg1"/>
              </a:solidFill>
              <a:latin typeface="Century Gothic" panose="020B0502020202020204" pitchFamily="34" charset="0"/>
            </a:endParaRPr>
          </a:p>
        </p:txBody>
      </p:sp>
      <p:sp>
        <p:nvSpPr>
          <p:cNvPr id="16" name="Rectángulo 15"/>
          <p:cNvSpPr/>
          <p:nvPr/>
        </p:nvSpPr>
        <p:spPr>
          <a:xfrm>
            <a:off x="8228164" y="1313244"/>
            <a:ext cx="873957" cy="830997"/>
          </a:xfrm>
          <a:prstGeom prst="rect">
            <a:avLst/>
          </a:prstGeom>
        </p:spPr>
        <p:txBody>
          <a:bodyPr wrap="none">
            <a:spAutoFit/>
          </a:bodyPr>
          <a:lstStyle/>
          <a:p>
            <a:pPr algn="ctr"/>
            <a:r>
              <a:rPr lang="es-CR" sz="4800" b="1" dirty="0" smtClean="0">
                <a:solidFill>
                  <a:schemeClr val="bg1"/>
                </a:solidFill>
                <a:latin typeface="Century Gothic" panose="020B0502020202020204" pitchFamily="34" charset="0"/>
              </a:rPr>
              <a:t>09</a:t>
            </a:r>
            <a:endParaRPr lang="es-CR" sz="1200" b="1" dirty="0">
              <a:solidFill>
                <a:schemeClr val="bg1"/>
              </a:solidFill>
              <a:latin typeface="Century Gothic" panose="020B0502020202020204" pitchFamily="34" charset="0"/>
            </a:endParaRPr>
          </a:p>
        </p:txBody>
      </p:sp>
      <p:sp>
        <p:nvSpPr>
          <p:cNvPr id="17" name="Rectángulo 16"/>
          <p:cNvSpPr/>
          <p:nvPr/>
        </p:nvSpPr>
        <p:spPr>
          <a:xfrm>
            <a:off x="8228164" y="2273488"/>
            <a:ext cx="3088622" cy="1569660"/>
          </a:xfrm>
          <a:prstGeom prst="rect">
            <a:avLst/>
          </a:prstGeom>
        </p:spPr>
        <p:txBody>
          <a:bodyPr wrap="square">
            <a:spAutoFit/>
          </a:bodyPr>
          <a:lstStyle/>
          <a:p>
            <a:r>
              <a:rPr lang="es-MX" sz="1600" b="1" dirty="0">
                <a:solidFill>
                  <a:schemeClr val="bg1"/>
                </a:solidFill>
                <a:latin typeface="Century Gothic" panose="020B0502020202020204" pitchFamily="34" charset="0"/>
              </a:rPr>
              <a:t>Marco </a:t>
            </a:r>
            <a:r>
              <a:rPr lang="es-MX" sz="1600" b="1" dirty="0" smtClean="0">
                <a:solidFill>
                  <a:schemeClr val="bg1"/>
                </a:solidFill>
                <a:latin typeface="Century Gothic" panose="020B0502020202020204" pitchFamily="34" charset="0"/>
              </a:rPr>
              <a:t>muestral</a:t>
            </a:r>
          </a:p>
          <a:p>
            <a:endParaRPr lang="es-MX" sz="1600" b="1" dirty="0">
              <a:solidFill>
                <a:schemeClr val="bg1"/>
              </a:solidFill>
              <a:latin typeface="Century Gothic" panose="020B0502020202020204" pitchFamily="34" charset="0"/>
            </a:endParaRPr>
          </a:p>
          <a:p>
            <a:r>
              <a:rPr lang="es-MX" sz="1600" dirty="0">
                <a:solidFill>
                  <a:schemeClr val="bg1"/>
                </a:solidFill>
                <a:latin typeface="Century Gothic" panose="020B0502020202020204" pitchFamily="34" charset="0"/>
              </a:rPr>
              <a:t>Conjunto de UM que comprenden la población</a:t>
            </a:r>
            <a:r>
              <a:rPr lang="es-MX" sz="1600" dirty="0" smtClean="0">
                <a:solidFill>
                  <a:schemeClr val="bg1"/>
                </a:solidFill>
                <a:latin typeface="Century Gothic" panose="020B0502020202020204" pitchFamily="34" charset="0"/>
              </a:rPr>
              <a:t>.</a:t>
            </a:r>
          </a:p>
          <a:p>
            <a:endParaRPr lang="es-MX" sz="1600" dirty="0">
              <a:solidFill>
                <a:schemeClr val="bg1"/>
              </a:solidFill>
              <a:latin typeface="Century Gothic" panose="020B0502020202020204" pitchFamily="34" charset="0"/>
            </a:endParaRPr>
          </a:p>
          <a:p>
            <a:r>
              <a:rPr lang="es-MX" sz="1600" dirty="0" smtClean="0">
                <a:solidFill>
                  <a:schemeClr val="bg1"/>
                </a:solidFill>
                <a:latin typeface="Century Gothic" panose="020B0502020202020204" pitchFamily="34" charset="0"/>
              </a:rPr>
              <a:t>Ejemplos </a:t>
            </a:r>
            <a:endParaRPr lang="es-MX" sz="16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34348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1"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smtClean="0"/>
              <a:t>        </a:t>
            </a:r>
            <a:r>
              <a:rPr lang="es-CR" sz="3200" dirty="0" smtClean="0">
                <a:latin typeface="Century Gothic" panose="020B0502020202020204" pitchFamily="34" charset="0"/>
              </a:rPr>
              <a:t>EJEMPLOS</a:t>
            </a:r>
            <a:endParaRPr lang="es-CR" sz="3200" dirty="0">
              <a:solidFill>
                <a:schemeClr val="bg1"/>
              </a:solidFill>
              <a:latin typeface="Century Gothic" panose="020B0502020202020204" pitchFamily="34" charset="0"/>
            </a:endParaRPr>
          </a:p>
        </p:txBody>
      </p:sp>
      <p:sp>
        <p:nvSpPr>
          <p:cNvPr id="6" name="Content Placeholder 2"/>
          <p:cNvSpPr txBox="1">
            <a:spLocks/>
          </p:cNvSpPr>
          <p:nvPr/>
        </p:nvSpPr>
        <p:spPr>
          <a:xfrm>
            <a:off x="1721342" y="1594894"/>
            <a:ext cx="1756149" cy="469433"/>
          </a:xfrm>
          <a:prstGeom prst="rect">
            <a:avLst/>
          </a:prstGeom>
          <a:solidFill>
            <a:srgbClr val="559374"/>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1500" dirty="0" smtClean="0">
                <a:solidFill>
                  <a:schemeClr val="bg1"/>
                </a:solidFill>
                <a:latin typeface="Century Gothic" panose="020B0502020202020204" pitchFamily="34" charset="0"/>
              </a:rPr>
              <a:t>Estudio</a:t>
            </a:r>
            <a:endParaRPr lang="es-CR" sz="1500" dirty="0" smtClean="0">
              <a:solidFill>
                <a:schemeClr val="bg1"/>
              </a:solidFill>
              <a:latin typeface="Century Gothic" panose="020B0502020202020204" pitchFamily="34" charset="0"/>
            </a:endParaRPr>
          </a:p>
        </p:txBody>
      </p:sp>
      <p:sp>
        <p:nvSpPr>
          <p:cNvPr id="7" name="Content Placeholder 2"/>
          <p:cNvSpPr txBox="1">
            <a:spLocks/>
          </p:cNvSpPr>
          <p:nvPr/>
        </p:nvSpPr>
        <p:spPr>
          <a:xfrm>
            <a:off x="3560618" y="1594894"/>
            <a:ext cx="1756149" cy="469433"/>
          </a:xfrm>
          <a:prstGeom prst="rect">
            <a:avLst/>
          </a:prstGeom>
          <a:solidFill>
            <a:srgbClr val="559374"/>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1500" dirty="0" smtClean="0">
                <a:solidFill>
                  <a:schemeClr val="bg1"/>
                </a:solidFill>
                <a:latin typeface="Century Gothic" panose="020B0502020202020204" pitchFamily="34" charset="0"/>
              </a:rPr>
              <a:t>Unidad de estudio</a:t>
            </a:r>
            <a:endParaRPr lang="es-CR" sz="1500" dirty="0" smtClean="0">
              <a:solidFill>
                <a:schemeClr val="bg1"/>
              </a:solidFill>
              <a:latin typeface="Century Gothic" panose="020B0502020202020204" pitchFamily="34" charset="0"/>
            </a:endParaRPr>
          </a:p>
        </p:txBody>
      </p:sp>
      <p:sp>
        <p:nvSpPr>
          <p:cNvPr id="8" name="Content Placeholder 2"/>
          <p:cNvSpPr txBox="1">
            <a:spLocks/>
          </p:cNvSpPr>
          <p:nvPr/>
        </p:nvSpPr>
        <p:spPr>
          <a:xfrm>
            <a:off x="5399894" y="1594893"/>
            <a:ext cx="1756149" cy="469433"/>
          </a:xfrm>
          <a:prstGeom prst="rect">
            <a:avLst/>
          </a:prstGeom>
          <a:solidFill>
            <a:srgbClr val="559374"/>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1500" dirty="0" smtClean="0">
                <a:solidFill>
                  <a:schemeClr val="bg1"/>
                </a:solidFill>
                <a:latin typeface="Century Gothic" panose="020B0502020202020204" pitchFamily="34" charset="0"/>
              </a:rPr>
              <a:t>Unidad de muestreo</a:t>
            </a:r>
            <a:endParaRPr lang="es-CR" sz="1500" dirty="0" smtClean="0">
              <a:solidFill>
                <a:schemeClr val="bg1"/>
              </a:solidFill>
              <a:latin typeface="Century Gothic" panose="020B0502020202020204" pitchFamily="34" charset="0"/>
            </a:endParaRPr>
          </a:p>
        </p:txBody>
      </p:sp>
      <p:sp>
        <p:nvSpPr>
          <p:cNvPr id="9" name="Content Placeholder 2"/>
          <p:cNvSpPr txBox="1">
            <a:spLocks/>
          </p:cNvSpPr>
          <p:nvPr/>
        </p:nvSpPr>
        <p:spPr>
          <a:xfrm>
            <a:off x="7239170" y="1594893"/>
            <a:ext cx="1756149" cy="469433"/>
          </a:xfrm>
          <a:prstGeom prst="rect">
            <a:avLst/>
          </a:prstGeom>
          <a:solidFill>
            <a:srgbClr val="559374"/>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1500" dirty="0" smtClean="0">
                <a:solidFill>
                  <a:schemeClr val="bg1"/>
                </a:solidFill>
                <a:latin typeface="Century Gothic" panose="020B0502020202020204" pitchFamily="34" charset="0"/>
              </a:rPr>
              <a:t>Informante</a:t>
            </a:r>
            <a:endParaRPr lang="es-CR" sz="1500" dirty="0" smtClean="0">
              <a:solidFill>
                <a:schemeClr val="bg1"/>
              </a:solidFill>
              <a:latin typeface="Century Gothic" panose="020B0502020202020204" pitchFamily="34" charset="0"/>
            </a:endParaRPr>
          </a:p>
        </p:txBody>
      </p:sp>
      <p:sp>
        <p:nvSpPr>
          <p:cNvPr id="10" name="Content Placeholder 2"/>
          <p:cNvSpPr txBox="1">
            <a:spLocks/>
          </p:cNvSpPr>
          <p:nvPr/>
        </p:nvSpPr>
        <p:spPr>
          <a:xfrm>
            <a:off x="9078446" y="1594893"/>
            <a:ext cx="1756149" cy="469433"/>
          </a:xfrm>
          <a:prstGeom prst="rect">
            <a:avLst/>
          </a:prstGeom>
          <a:solidFill>
            <a:srgbClr val="559374"/>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1500" dirty="0" smtClean="0">
                <a:solidFill>
                  <a:schemeClr val="bg1"/>
                </a:solidFill>
                <a:latin typeface="Century Gothic" panose="020B0502020202020204" pitchFamily="34" charset="0"/>
              </a:rPr>
              <a:t>Marco muestral</a:t>
            </a:r>
            <a:endParaRPr lang="es-CR" sz="1500" dirty="0" smtClean="0">
              <a:solidFill>
                <a:schemeClr val="bg1"/>
              </a:solidFill>
              <a:latin typeface="Century Gothic" panose="020B0502020202020204" pitchFamily="34" charset="0"/>
            </a:endParaRPr>
          </a:p>
        </p:txBody>
      </p:sp>
      <p:sp>
        <p:nvSpPr>
          <p:cNvPr id="13" name="Content Placeholder 2"/>
          <p:cNvSpPr txBox="1">
            <a:spLocks/>
          </p:cNvSpPr>
          <p:nvPr/>
        </p:nvSpPr>
        <p:spPr>
          <a:xfrm>
            <a:off x="1721342" y="2127793"/>
            <a:ext cx="1756149" cy="802322"/>
          </a:xfrm>
          <a:prstGeom prst="rect">
            <a:avLst/>
          </a:prstGeom>
          <a:solidFill>
            <a:srgbClr val="783336"/>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500" dirty="0" smtClean="0">
                <a:solidFill>
                  <a:schemeClr val="bg1"/>
                </a:solidFill>
                <a:latin typeface="Century Gothic" panose="020B0502020202020204" pitchFamily="34" charset="0"/>
              </a:rPr>
              <a:t>Encuesta a miembros del Colegio de Médicos</a:t>
            </a:r>
            <a:endParaRPr lang="es-CR" sz="1500" dirty="0" smtClean="0">
              <a:solidFill>
                <a:schemeClr val="bg1"/>
              </a:solidFill>
              <a:latin typeface="Century Gothic" panose="020B0502020202020204" pitchFamily="34" charset="0"/>
            </a:endParaRPr>
          </a:p>
        </p:txBody>
      </p:sp>
      <p:sp>
        <p:nvSpPr>
          <p:cNvPr id="14" name="Content Placeholder 2"/>
          <p:cNvSpPr txBox="1">
            <a:spLocks/>
          </p:cNvSpPr>
          <p:nvPr/>
        </p:nvSpPr>
        <p:spPr>
          <a:xfrm>
            <a:off x="3560618" y="2127793"/>
            <a:ext cx="1756149" cy="802322"/>
          </a:xfrm>
          <a:prstGeom prst="rect">
            <a:avLst/>
          </a:prstGeom>
          <a:solidFill>
            <a:srgbClr val="783336"/>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ES" sz="500" dirty="0">
              <a:solidFill>
                <a:schemeClr val="bg1"/>
              </a:solidFill>
              <a:latin typeface="Century Gothic" panose="020B0502020202020204" pitchFamily="34" charset="0"/>
            </a:endParaRPr>
          </a:p>
          <a:p>
            <a:pPr marL="0" indent="0" algn="ctr">
              <a:buFont typeface="Arial" panose="020B0604020202020204" pitchFamily="34" charset="0"/>
              <a:buNone/>
            </a:pPr>
            <a:r>
              <a:rPr lang="es-ES" sz="1500" dirty="0" smtClean="0">
                <a:solidFill>
                  <a:schemeClr val="bg1"/>
                </a:solidFill>
                <a:latin typeface="Century Gothic" panose="020B0502020202020204" pitchFamily="34" charset="0"/>
              </a:rPr>
              <a:t>Médico</a:t>
            </a:r>
            <a:endParaRPr lang="es-CR" sz="1500" dirty="0" smtClean="0">
              <a:solidFill>
                <a:schemeClr val="bg1"/>
              </a:solidFill>
              <a:latin typeface="Century Gothic" panose="020B0502020202020204" pitchFamily="34" charset="0"/>
            </a:endParaRPr>
          </a:p>
        </p:txBody>
      </p:sp>
      <p:sp>
        <p:nvSpPr>
          <p:cNvPr id="15" name="Content Placeholder 2"/>
          <p:cNvSpPr txBox="1">
            <a:spLocks/>
          </p:cNvSpPr>
          <p:nvPr/>
        </p:nvSpPr>
        <p:spPr>
          <a:xfrm>
            <a:off x="5399894" y="2127792"/>
            <a:ext cx="1756149" cy="802322"/>
          </a:xfrm>
          <a:prstGeom prst="rect">
            <a:avLst/>
          </a:prstGeom>
          <a:solidFill>
            <a:srgbClr val="783336"/>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ES" sz="300" dirty="0" smtClean="0">
              <a:solidFill>
                <a:schemeClr val="bg1"/>
              </a:solidFill>
              <a:latin typeface="Century Gothic" panose="020B0502020202020204" pitchFamily="34" charset="0"/>
            </a:endParaRPr>
          </a:p>
          <a:p>
            <a:pPr marL="0" indent="0" algn="ctr">
              <a:buNone/>
            </a:pPr>
            <a:r>
              <a:rPr lang="es-ES" sz="1500" dirty="0" smtClean="0">
                <a:solidFill>
                  <a:schemeClr val="bg1"/>
                </a:solidFill>
                <a:latin typeface="Century Gothic" panose="020B0502020202020204" pitchFamily="34" charset="0"/>
              </a:rPr>
              <a:t>Médico</a:t>
            </a:r>
            <a:endParaRPr lang="es-CR" sz="1500" dirty="0">
              <a:solidFill>
                <a:schemeClr val="bg1"/>
              </a:solidFill>
              <a:latin typeface="Century Gothic" panose="020B0502020202020204" pitchFamily="34" charset="0"/>
            </a:endParaRPr>
          </a:p>
        </p:txBody>
      </p:sp>
      <p:sp>
        <p:nvSpPr>
          <p:cNvPr id="16" name="Content Placeholder 2"/>
          <p:cNvSpPr txBox="1">
            <a:spLocks/>
          </p:cNvSpPr>
          <p:nvPr/>
        </p:nvSpPr>
        <p:spPr>
          <a:xfrm>
            <a:off x="7239170" y="2127792"/>
            <a:ext cx="1756149" cy="802322"/>
          </a:xfrm>
          <a:prstGeom prst="rect">
            <a:avLst/>
          </a:prstGeom>
          <a:solidFill>
            <a:srgbClr val="783336"/>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ES" sz="400" dirty="0" smtClean="0">
              <a:solidFill>
                <a:schemeClr val="bg1"/>
              </a:solidFill>
              <a:latin typeface="Century Gothic" panose="020B0502020202020204" pitchFamily="34" charset="0"/>
            </a:endParaRPr>
          </a:p>
          <a:p>
            <a:pPr marL="0" indent="0" algn="ctr">
              <a:buNone/>
            </a:pPr>
            <a:r>
              <a:rPr lang="es-ES" sz="1500" dirty="0" smtClean="0">
                <a:solidFill>
                  <a:schemeClr val="bg1"/>
                </a:solidFill>
                <a:latin typeface="Century Gothic" panose="020B0502020202020204" pitchFamily="34" charset="0"/>
              </a:rPr>
              <a:t>Médico</a:t>
            </a:r>
            <a:endParaRPr lang="es-CR" sz="1500" dirty="0">
              <a:solidFill>
                <a:schemeClr val="bg1"/>
              </a:solidFill>
              <a:latin typeface="Century Gothic" panose="020B0502020202020204" pitchFamily="34" charset="0"/>
            </a:endParaRPr>
          </a:p>
        </p:txBody>
      </p:sp>
      <p:sp>
        <p:nvSpPr>
          <p:cNvPr id="17" name="Content Placeholder 2"/>
          <p:cNvSpPr txBox="1">
            <a:spLocks/>
          </p:cNvSpPr>
          <p:nvPr/>
        </p:nvSpPr>
        <p:spPr>
          <a:xfrm>
            <a:off x="9078446" y="2127792"/>
            <a:ext cx="1756149" cy="802322"/>
          </a:xfrm>
          <a:prstGeom prst="rect">
            <a:avLst/>
          </a:prstGeom>
          <a:solidFill>
            <a:srgbClr val="783336"/>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1500" dirty="0" smtClean="0">
                <a:solidFill>
                  <a:schemeClr val="bg1"/>
                </a:solidFill>
                <a:latin typeface="Century Gothic" panose="020B0502020202020204" pitchFamily="34" charset="0"/>
              </a:rPr>
              <a:t>Lista de asociados </a:t>
            </a:r>
            <a:endParaRPr lang="es-CR" sz="1500" dirty="0" smtClean="0">
              <a:solidFill>
                <a:schemeClr val="bg1"/>
              </a:solidFill>
              <a:latin typeface="Century Gothic" panose="020B0502020202020204" pitchFamily="34" charset="0"/>
            </a:endParaRPr>
          </a:p>
        </p:txBody>
      </p:sp>
      <p:sp>
        <p:nvSpPr>
          <p:cNvPr id="23" name="Content Placeholder 2"/>
          <p:cNvSpPr txBox="1">
            <a:spLocks/>
          </p:cNvSpPr>
          <p:nvPr/>
        </p:nvSpPr>
        <p:spPr>
          <a:xfrm>
            <a:off x="1721342" y="2993580"/>
            <a:ext cx="1756149" cy="802322"/>
          </a:xfrm>
          <a:prstGeom prst="rect">
            <a:avLst/>
          </a:prstGeom>
          <a:solidFill>
            <a:srgbClr val="783336"/>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500" dirty="0" smtClean="0">
                <a:solidFill>
                  <a:schemeClr val="bg1"/>
                </a:solidFill>
                <a:latin typeface="Century Gothic" panose="020B0502020202020204" pitchFamily="34" charset="0"/>
              </a:rPr>
              <a:t>Encuesta a niños y niñas de kirdergarden </a:t>
            </a:r>
            <a:endParaRPr lang="es-CR" sz="1500" dirty="0" smtClean="0">
              <a:solidFill>
                <a:schemeClr val="bg1"/>
              </a:solidFill>
              <a:latin typeface="Century Gothic" panose="020B0502020202020204" pitchFamily="34" charset="0"/>
            </a:endParaRPr>
          </a:p>
        </p:txBody>
      </p:sp>
      <p:sp>
        <p:nvSpPr>
          <p:cNvPr id="24" name="Content Placeholder 2"/>
          <p:cNvSpPr txBox="1">
            <a:spLocks/>
          </p:cNvSpPr>
          <p:nvPr/>
        </p:nvSpPr>
        <p:spPr>
          <a:xfrm>
            <a:off x="3560618" y="2993580"/>
            <a:ext cx="1756149" cy="802322"/>
          </a:xfrm>
          <a:prstGeom prst="rect">
            <a:avLst/>
          </a:prstGeom>
          <a:solidFill>
            <a:srgbClr val="783336"/>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ES" sz="500" dirty="0">
              <a:solidFill>
                <a:schemeClr val="bg1"/>
              </a:solidFill>
              <a:latin typeface="Century Gothic" panose="020B0502020202020204" pitchFamily="34" charset="0"/>
            </a:endParaRPr>
          </a:p>
          <a:p>
            <a:pPr marL="0" indent="0" algn="ctr">
              <a:buFont typeface="Arial" panose="020B0604020202020204" pitchFamily="34" charset="0"/>
              <a:buNone/>
            </a:pPr>
            <a:r>
              <a:rPr lang="es-ES" sz="1500" dirty="0" smtClean="0">
                <a:solidFill>
                  <a:schemeClr val="bg1"/>
                </a:solidFill>
                <a:latin typeface="Century Gothic" panose="020B0502020202020204" pitchFamily="34" charset="0"/>
              </a:rPr>
              <a:t>Niño (a) </a:t>
            </a:r>
            <a:endParaRPr lang="es-CR" sz="1500" dirty="0" smtClean="0">
              <a:solidFill>
                <a:schemeClr val="bg1"/>
              </a:solidFill>
              <a:latin typeface="Century Gothic" panose="020B0502020202020204" pitchFamily="34" charset="0"/>
            </a:endParaRPr>
          </a:p>
        </p:txBody>
      </p:sp>
      <p:sp>
        <p:nvSpPr>
          <p:cNvPr id="25" name="Content Placeholder 2"/>
          <p:cNvSpPr txBox="1">
            <a:spLocks/>
          </p:cNvSpPr>
          <p:nvPr/>
        </p:nvSpPr>
        <p:spPr>
          <a:xfrm>
            <a:off x="5399894" y="2993579"/>
            <a:ext cx="1756149" cy="802322"/>
          </a:xfrm>
          <a:prstGeom prst="rect">
            <a:avLst/>
          </a:prstGeom>
          <a:solidFill>
            <a:srgbClr val="783336"/>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ES" sz="300" dirty="0" smtClean="0">
              <a:solidFill>
                <a:schemeClr val="bg1"/>
              </a:solidFill>
              <a:latin typeface="Century Gothic" panose="020B0502020202020204" pitchFamily="34" charset="0"/>
            </a:endParaRPr>
          </a:p>
          <a:p>
            <a:pPr marL="0" indent="0" algn="ctr">
              <a:buNone/>
            </a:pPr>
            <a:r>
              <a:rPr lang="es-ES" sz="1500" dirty="0" err="1" smtClean="0">
                <a:solidFill>
                  <a:schemeClr val="bg1"/>
                </a:solidFill>
                <a:latin typeface="Century Gothic" panose="020B0502020202020204" pitchFamily="34" charset="0"/>
              </a:rPr>
              <a:t>Kinder</a:t>
            </a:r>
            <a:endParaRPr lang="es-CR" sz="1500" dirty="0">
              <a:solidFill>
                <a:schemeClr val="bg1"/>
              </a:solidFill>
              <a:latin typeface="Century Gothic" panose="020B0502020202020204" pitchFamily="34" charset="0"/>
            </a:endParaRPr>
          </a:p>
        </p:txBody>
      </p:sp>
      <p:sp>
        <p:nvSpPr>
          <p:cNvPr id="26" name="Content Placeholder 2"/>
          <p:cNvSpPr txBox="1">
            <a:spLocks/>
          </p:cNvSpPr>
          <p:nvPr/>
        </p:nvSpPr>
        <p:spPr>
          <a:xfrm>
            <a:off x="7239170" y="2993579"/>
            <a:ext cx="1756149" cy="802322"/>
          </a:xfrm>
          <a:prstGeom prst="rect">
            <a:avLst/>
          </a:prstGeom>
          <a:solidFill>
            <a:srgbClr val="783336"/>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ES" sz="400" dirty="0" smtClean="0">
              <a:solidFill>
                <a:schemeClr val="bg1"/>
              </a:solidFill>
              <a:latin typeface="Century Gothic" panose="020B0502020202020204" pitchFamily="34" charset="0"/>
            </a:endParaRPr>
          </a:p>
          <a:p>
            <a:pPr marL="0" indent="0" algn="ctr">
              <a:buNone/>
            </a:pPr>
            <a:r>
              <a:rPr lang="es-ES" sz="1500" dirty="0" smtClean="0">
                <a:solidFill>
                  <a:schemeClr val="bg1"/>
                </a:solidFill>
                <a:latin typeface="Century Gothic" panose="020B0502020202020204" pitchFamily="34" charset="0"/>
              </a:rPr>
              <a:t>Maestra</a:t>
            </a:r>
            <a:endParaRPr lang="es-CR" sz="1500" dirty="0">
              <a:solidFill>
                <a:schemeClr val="bg1"/>
              </a:solidFill>
              <a:latin typeface="Century Gothic" panose="020B0502020202020204" pitchFamily="34" charset="0"/>
            </a:endParaRPr>
          </a:p>
        </p:txBody>
      </p:sp>
      <p:sp>
        <p:nvSpPr>
          <p:cNvPr id="27" name="Content Placeholder 2"/>
          <p:cNvSpPr txBox="1">
            <a:spLocks/>
          </p:cNvSpPr>
          <p:nvPr/>
        </p:nvSpPr>
        <p:spPr>
          <a:xfrm>
            <a:off x="9078446" y="2993579"/>
            <a:ext cx="1756149" cy="802322"/>
          </a:xfrm>
          <a:prstGeom prst="rect">
            <a:avLst/>
          </a:prstGeom>
          <a:solidFill>
            <a:srgbClr val="783336"/>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ES" sz="600" dirty="0" smtClean="0">
              <a:solidFill>
                <a:schemeClr val="bg1"/>
              </a:solidFill>
              <a:latin typeface="Century Gothic" panose="020B0502020202020204" pitchFamily="34" charset="0"/>
            </a:endParaRPr>
          </a:p>
          <a:p>
            <a:pPr marL="0" indent="0" algn="ctr">
              <a:buFont typeface="Arial" panose="020B0604020202020204" pitchFamily="34" charset="0"/>
              <a:buNone/>
            </a:pPr>
            <a:r>
              <a:rPr lang="es-ES" sz="1500" dirty="0" smtClean="0">
                <a:solidFill>
                  <a:schemeClr val="bg1"/>
                </a:solidFill>
                <a:latin typeface="Century Gothic" panose="020B0502020202020204" pitchFamily="34" charset="0"/>
              </a:rPr>
              <a:t>Lista de </a:t>
            </a:r>
            <a:r>
              <a:rPr lang="es-ES" sz="1500" dirty="0" err="1" smtClean="0">
                <a:solidFill>
                  <a:schemeClr val="bg1"/>
                </a:solidFill>
                <a:latin typeface="Century Gothic" panose="020B0502020202020204" pitchFamily="34" charset="0"/>
              </a:rPr>
              <a:t>kinder</a:t>
            </a:r>
            <a:r>
              <a:rPr lang="es-ES" sz="1500" dirty="0" smtClean="0">
                <a:solidFill>
                  <a:schemeClr val="bg1"/>
                </a:solidFill>
                <a:latin typeface="Century Gothic" panose="020B0502020202020204" pitchFamily="34" charset="0"/>
              </a:rPr>
              <a:t> </a:t>
            </a:r>
            <a:endParaRPr lang="es-CR" sz="1500" dirty="0" smtClean="0">
              <a:solidFill>
                <a:schemeClr val="bg1"/>
              </a:solidFill>
              <a:latin typeface="Century Gothic" panose="020B0502020202020204" pitchFamily="34" charset="0"/>
            </a:endParaRPr>
          </a:p>
        </p:txBody>
      </p:sp>
      <p:sp>
        <p:nvSpPr>
          <p:cNvPr id="28" name="Content Placeholder 2"/>
          <p:cNvSpPr txBox="1">
            <a:spLocks/>
          </p:cNvSpPr>
          <p:nvPr/>
        </p:nvSpPr>
        <p:spPr>
          <a:xfrm>
            <a:off x="1721342" y="3876125"/>
            <a:ext cx="1756149" cy="802322"/>
          </a:xfrm>
          <a:prstGeom prst="rect">
            <a:avLst/>
          </a:prstGeom>
          <a:solidFill>
            <a:srgbClr val="783336"/>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500" dirty="0" smtClean="0">
                <a:solidFill>
                  <a:schemeClr val="bg1"/>
                </a:solidFill>
                <a:latin typeface="Century Gothic" panose="020B0502020202020204" pitchFamily="34" charset="0"/>
              </a:rPr>
              <a:t>Encuesta  de intención de voto</a:t>
            </a:r>
            <a:endParaRPr lang="es-CR" sz="1500" dirty="0" smtClean="0">
              <a:solidFill>
                <a:schemeClr val="bg1"/>
              </a:solidFill>
              <a:latin typeface="Century Gothic" panose="020B0502020202020204" pitchFamily="34" charset="0"/>
            </a:endParaRPr>
          </a:p>
        </p:txBody>
      </p:sp>
      <p:sp>
        <p:nvSpPr>
          <p:cNvPr id="29" name="Content Placeholder 2"/>
          <p:cNvSpPr txBox="1">
            <a:spLocks/>
          </p:cNvSpPr>
          <p:nvPr/>
        </p:nvSpPr>
        <p:spPr>
          <a:xfrm>
            <a:off x="3560618" y="3876125"/>
            <a:ext cx="1756149" cy="802322"/>
          </a:xfrm>
          <a:prstGeom prst="rect">
            <a:avLst/>
          </a:prstGeom>
          <a:solidFill>
            <a:srgbClr val="783336"/>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ES" sz="500" dirty="0">
              <a:solidFill>
                <a:schemeClr val="bg1"/>
              </a:solidFill>
              <a:latin typeface="Century Gothic" panose="020B0502020202020204" pitchFamily="34" charset="0"/>
            </a:endParaRPr>
          </a:p>
          <a:p>
            <a:pPr marL="0" indent="0" algn="ctr">
              <a:buFont typeface="Arial" panose="020B0604020202020204" pitchFamily="34" charset="0"/>
              <a:buNone/>
            </a:pPr>
            <a:r>
              <a:rPr lang="es-ES" sz="1500" dirty="0" smtClean="0">
                <a:solidFill>
                  <a:schemeClr val="bg1"/>
                </a:solidFill>
                <a:latin typeface="Century Gothic" panose="020B0502020202020204" pitchFamily="34" charset="0"/>
              </a:rPr>
              <a:t>Votante</a:t>
            </a:r>
            <a:endParaRPr lang="es-CR" sz="1500" dirty="0" smtClean="0">
              <a:solidFill>
                <a:schemeClr val="bg1"/>
              </a:solidFill>
              <a:latin typeface="Century Gothic" panose="020B0502020202020204" pitchFamily="34" charset="0"/>
            </a:endParaRPr>
          </a:p>
        </p:txBody>
      </p:sp>
      <p:sp>
        <p:nvSpPr>
          <p:cNvPr id="30" name="Content Placeholder 2"/>
          <p:cNvSpPr txBox="1">
            <a:spLocks/>
          </p:cNvSpPr>
          <p:nvPr/>
        </p:nvSpPr>
        <p:spPr>
          <a:xfrm>
            <a:off x="5399894" y="3876124"/>
            <a:ext cx="1756149" cy="802322"/>
          </a:xfrm>
          <a:prstGeom prst="rect">
            <a:avLst/>
          </a:prstGeom>
          <a:solidFill>
            <a:srgbClr val="783336"/>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ES" sz="300" dirty="0" smtClean="0">
              <a:solidFill>
                <a:schemeClr val="bg1"/>
              </a:solidFill>
              <a:latin typeface="Century Gothic" panose="020B0502020202020204" pitchFamily="34" charset="0"/>
            </a:endParaRPr>
          </a:p>
          <a:p>
            <a:pPr marL="0" indent="0" algn="ctr">
              <a:buNone/>
            </a:pPr>
            <a:r>
              <a:rPr lang="es-ES" sz="1500" dirty="0" smtClean="0">
                <a:solidFill>
                  <a:schemeClr val="bg1"/>
                </a:solidFill>
                <a:latin typeface="Century Gothic" panose="020B0502020202020204" pitchFamily="34" charset="0"/>
              </a:rPr>
              <a:t>Número de teléfono del votante </a:t>
            </a:r>
            <a:endParaRPr lang="es-CR" sz="1500" dirty="0">
              <a:solidFill>
                <a:schemeClr val="bg1"/>
              </a:solidFill>
              <a:latin typeface="Century Gothic" panose="020B0502020202020204" pitchFamily="34" charset="0"/>
            </a:endParaRPr>
          </a:p>
        </p:txBody>
      </p:sp>
      <p:sp>
        <p:nvSpPr>
          <p:cNvPr id="31" name="Content Placeholder 2"/>
          <p:cNvSpPr txBox="1">
            <a:spLocks/>
          </p:cNvSpPr>
          <p:nvPr/>
        </p:nvSpPr>
        <p:spPr>
          <a:xfrm>
            <a:off x="7239170" y="3876124"/>
            <a:ext cx="1756149" cy="802322"/>
          </a:xfrm>
          <a:prstGeom prst="rect">
            <a:avLst/>
          </a:prstGeom>
          <a:solidFill>
            <a:srgbClr val="783336"/>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ES" sz="400" dirty="0" smtClean="0">
              <a:solidFill>
                <a:schemeClr val="bg1"/>
              </a:solidFill>
              <a:latin typeface="Century Gothic" panose="020B0502020202020204" pitchFamily="34" charset="0"/>
            </a:endParaRPr>
          </a:p>
          <a:p>
            <a:pPr marL="0" indent="0" algn="ctr">
              <a:buNone/>
            </a:pPr>
            <a:r>
              <a:rPr lang="es-ES" sz="1500" dirty="0" smtClean="0">
                <a:solidFill>
                  <a:schemeClr val="bg1"/>
                </a:solidFill>
                <a:latin typeface="Century Gothic" panose="020B0502020202020204" pitchFamily="34" charset="0"/>
              </a:rPr>
              <a:t>Votante</a:t>
            </a:r>
            <a:endParaRPr lang="es-CR" sz="1500" dirty="0">
              <a:solidFill>
                <a:schemeClr val="bg1"/>
              </a:solidFill>
              <a:latin typeface="Century Gothic" panose="020B0502020202020204" pitchFamily="34" charset="0"/>
            </a:endParaRPr>
          </a:p>
        </p:txBody>
      </p:sp>
      <p:sp>
        <p:nvSpPr>
          <p:cNvPr id="32" name="Content Placeholder 2"/>
          <p:cNvSpPr txBox="1">
            <a:spLocks/>
          </p:cNvSpPr>
          <p:nvPr/>
        </p:nvSpPr>
        <p:spPr>
          <a:xfrm>
            <a:off x="9078446" y="3876124"/>
            <a:ext cx="1756149" cy="802322"/>
          </a:xfrm>
          <a:prstGeom prst="rect">
            <a:avLst/>
          </a:prstGeom>
          <a:solidFill>
            <a:srgbClr val="783336"/>
          </a:solidFill>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ES" sz="600" dirty="0" smtClean="0">
              <a:solidFill>
                <a:schemeClr val="bg1"/>
              </a:solidFill>
              <a:latin typeface="Century Gothic" panose="020B0502020202020204" pitchFamily="34" charset="0"/>
            </a:endParaRPr>
          </a:p>
          <a:p>
            <a:pPr marL="0" indent="0" algn="ctr">
              <a:buFont typeface="Arial" panose="020B0604020202020204" pitchFamily="34" charset="0"/>
              <a:buNone/>
            </a:pPr>
            <a:r>
              <a:rPr lang="es-ES" sz="1500" dirty="0" smtClean="0">
                <a:solidFill>
                  <a:schemeClr val="bg1"/>
                </a:solidFill>
                <a:latin typeface="Century Gothic" panose="020B0502020202020204" pitchFamily="34" charset="0"/>
              </a:rPr>
              <a:t>Directorio </a:t>
            </a:r>
            <a:r>
              <a:rPr lang="es-ES" sz="1500" dirty="0" err="1" smtClean="0">
                <a:solidFill>
                  <a:schemeClr val="bg1"/>
                </a:solidFill>
                <a:latin typeface="Century Gothic" panose="020B0502020202020204" pitchFamily="34" charset="0"/>
              </a:rPr>
              <a:t>Ramdom</a:t>
            </a:r>
            <a:r>
              <a:rPr lang="es-ES" sz="1500" dirty="0" smtClean="0">
                <a:solidFill>
                  <a:schemeClr val="bg1"/>
                </a:solidFill>
                <a:latin typeface="Century Gothic" panose="020B0502020202020204" pitchFamily="34" charset="0"/>
              </a:rPr>
              <a:t> digital </a:t>
            </a:r>
            <a:r>
              <a:rPr lang="es-ES" sz="1500" dirty="0" err="1" smtClean="0">
                <a:solidFill>
                  <a:schemeClr val="bg1"/>
                </a:solidFill>
                <a:latin typeface="Century Gothic" panose="020B0502020202020204" pitchFamily="34" charset="0"/>
              </a:rPr>
              <a:t>dialing</a:t>
            </a:r>
            <a:r>
              <a:rPr lang="es-ES" sz="1500" dirty="0" smtClean="0">
                <a:solidFill>
                  <a:schemeClr val="bg1"/>
                </a:solidFill>
                <a:latin typeface="Century Gothic" panose="020B0502020202020204" pitchFamily="34" charset="0"/>
              </a:rPr>
              <a:t> (RDD)*</a:t>
            </a:r>
            <a:endParaRPr lang="es-CR" sz="1500" dirty="0" smtClean="0">
              <a:solidFill>
                <a:schemeClr val="bg1"/>
              </a:solidFill>
              <a:latin typeface="Century Gothic" panose="020B0502020202020204" pitchFamily="34" charset="0"/>
            </a:endParaRPr>
          </a:p>
        </p:txBody>
      </p:sp>
      <p:sp>
        <p:nvSpPr>
          <p:cNvPr id="33" name="Content Placeholder 2"/>
          <p:cNvSpPr txBox="1">
            <a:spLocks/>
          </p:cNvSpPr>
          <p:nvPr/>
        </p:nvSpPr>
        <p:spPr>
          <a:xfrm>
            <a:off x="1721342" y="4758670"/>
            <a:ext cx="1756149" cy="802322"/>
          </a:xfrm>
          <a:prstGeom prst="rect">
            <a:avLst/>
          </a:prstGeom>
          <a:solidFill>
            <a:srgbClr val="783336"/>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500" dirty="0" smtClean="0">
                <a:solidFill>
                  <a:schemeClr val="bg1"/>
                </a:solidFill>
                <a:latin typeface="Century Gothic" panose="020B0502020202020204" pitchFamily="34" charset="0"/>
              </a:rPr>
              <a:t>Encuesta  Nacional de Hogares</a:t>
            </a:r>
            <a:endParaRPr lang="es-CR" sz="1500" dirty="0" smtClean="0">
              <a:solidFill>
                <a:schemeClr val="bg1"/>
              </a:solidFill>
              <a:latin typeface="Century Gothic" panose="020B0502020202020204" pitchFamily="34" charset="0"/>
            </a:endParaRPr>
          </a:p>
        </p:txBody>
      </p:sp>
      <p:sp>
        <p:nvSpPr>
          <p:cNvPr id="34" name="Content Placeholder 2"/>
          <p:cNvSpPr txBox="1">
            <a:spLocks/>
          </p:cNvSpPr>
          <p:nvPr/>
        </p:nvSpPr>
        <p:spPr>
          <a:xfrm>
            <a:off x="3560618" y="4758670"/>
            <a:ext cx="1756149" cy="802322"/>
          </a:xfrm>
          <a:prstGeom prst="rect">
            <a:avLst/>
          </a:prstGeom>
          <a:solidFill>
            <a:srgbClr val="783336"/>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500" dirty="0" smtClean="0">
                <a:solidFill>
                  <a:schemeClr val="bg1"/>
                </a:solidFill>
                <a:latin typeface="Century Gothic" panose="020B0502020202020204" pitchFamily="34" charset="0"/>
              </a:rPr>
              <a:t>Hogar </a:t>
            </a:r>
          </a:p>
          <a:p>
            <a:pPr marL="0" indent="0">
              <a:buFont typeface="Arial" panose="020B0604020202020204" pitchFamily="34" charset="0"/>
              <a:buNone/>
            </a:pPr>
            <a:r>
              <a:rPr lang="es-ES" sz="1500" dirty="0" smtClean="0">
                <a:solidFill>
                  <a:schemeClr val="bg1"/>
                </a:solidFill>
                <a:latin typeface="Century Gothic" panose="020B0502020202020204" pitchFamily="34" charset="0"/>
              </a:rPr>
              <a:t>Persona</a:t>
            </a:r>
            <a:endParaRPr lang="es-CR" sz="1500" dirty="0" smtClean="0">
              <a:solidFill>
                <a:schemeClr val="bg1"/>
              </a:solidFill>
              <a:latin typeface="Century Gothic" panose="020B0502020202020204" pitchFamily="34" charset="0"/>
            </a:endParaRPr>
          </a:p>
        </p:txBody>
      </p:sp>
      <p:sp>
        <p:nvSpPr>
          <p:cNvPr id="35" name="Content Placeholder 2"/>
          <p:cNvSpPr txBox="1">
            <a:spLocks/>
          </p:cNvSpPr>
          <p:nvPr/>
        </p:nvSpPr>
        <p:spPr>
          <a:xfrm>
            <a:off x="5399894" y="4758669"/>
            <a:ext cx="1756149" cy="802322"/>
          </a:xfrm>
          <a:prstGeom prst="rect">
            <a:avLst/>
          </a:prstGeom>
          <a:solidFill>
            <a:srgbClr val="783336"/>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1500" dirty="0" smtClean="0">
                <a:solidFill>
                  <a:schemeClr val="bg1"/>
                </a:solidFill>
                <a:latin typeface="Century Gothic" panose="020B0502020202020204" pitchFamily="34" charset="0"/>
              </a:rPr>
              <a:t>Unidad Primaria de Muestreo (UPM)</a:t>
            </a:r>
            <a:endParaRPr lang="es-ES" sz="300" dirty="0" smtClean="0">
              <a:solidFill>
                <a:schemeClr val="bg1"/>
              </a:solidFill>
              <a:latin typeface="Century Gothic" panose="020B0502020202020204" pitchFamily="34" charset="0"/>
            </a:endParaRPr>
          </a:p>
        </p:txBody>
      </p:sp>
      <p:sp>
        <p:nvSpPr>
          <p:cNvPr id="36" name="Content Placeholder 2"/>
          <p:cNvSpPr txBox="1">
            <a:spLocks/>
          </p:cNvSpPr>
          <p:nvPr/>
        </p:nvSpPr>
        <p:spPr>
          <a:xfrm>
            <a:off x="7239170" y="4758669"/>
            <a:ext cx="1756149" cy="802322"/>
          </a:xfrm>
          <a:prstGeom prst="rect">
            <a:avLst/>
          </a:prstGeom>
          <a:solidFill>
            <a:srgbClr val="783336"/>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s-ES" sz="400" dirty="0" smtClean="0">
              <a:solidFill>
                <a:schemeClr val="bg1"/>
              </a:solidFill>
              <a:latin typeface="Century Gothic" panose="020B0502020202020204" pitchFamily="34" charset="0"/>
            </a:endParaRPr>
          </a:p>
          <a:p>
            <a:pPr marL="0" indent="0" algn="ctr">
              <a:buNone/>
            </a:pPr>
            <a:r>
              <a:rPr lang="es-ES" sz="1500" dirty="0" smtClean="0">
                <a:solidFill>
                  <a:schemeClr val="bg1"/>
                </a:solidFill>
                <a:latin typeface="Century Gothic" panose="020B0502020202020204" pitchFamily="34" charset="0"/>
              </a:rPr>
              <a:t>Persona adulta calificada</a:t>
            </a:r>
            <a:endParaRPr lang="es-CR" sz="1500" dirty="0">
              <a:solidFill>
                <a:schemeClr val="bg1"/>
              </a:solidFill>
              <a:latin typeface="Century Gothic" panose="020B0502020202020204" pitchFamily="34" charset="0"/>
            </a:endParaRPr>
          </a:p>
        </p:txBody>
      </p:sp>
      <p:sp>
        <p:nvSpPr>
          <p:cNvPr id="37" name="Content Placeholder 2"/>
          <p:cNvSpPr txBox="1">
            <a:spLocks/>
          </p:cNvSpPr>
          <p:nvPr/>
        </p:nvSpPr>
        <p:spPr>
          <a:xfrm>
            <a:off x="9078446" y="4758669"/>
            <a:ext cx="1756149" cy="802322"/>
          </a:xfrm>
          <a:prstGeom prst="rect">
            <a:avLst/>
          </a:prstGeom>
          <a:solidFill>
            <a:srgbClr val="783336"/>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ES" sz="600" dirty="0" smtClean="0">
              <a:solidFill>
                <a:schemeClr val="bg1"/>
              </a:solidFill>
              <a:latin typeface="Century Gothic" panose="020B0502020202020204" pitchFamily="34" charset="0"/>
            </a:endParaRPr>
          </a:p>
          <a:p>
            <a:pPr marL="0" indent="0" algn="ctr">
              <a:buFont typeface="Arial" panose="020B0604020202020204" pitchFamily="34" charset="0"/>
              <a:buNone/>
            </a:pPr>
            <a:r>
              <a:rPr lang="es-ES" sz="1500" dirty="0" smtClean="0">
                <a:solidFill>
                  <a:schemeClr val="bg1"/>
                </a:solidFill>
                <a:latin typeface="Century Gothic" panose="020B0502020202020204" pitchFamily="34" charset="0"/>
              </a:rPr>
              <a:t>Listados de UPM ***</a:t>
            </a:r>
            <a:endParaRPr lang="es-CR" sz="1500" dirty="0" smtClean="0">
              <a:solidFill>
                <a:schemeClr val="bg1"/>
              </a:solidFill>
              <a:latin typeface="Century Gothic" panose="020B0502020202020204" pitchFamily="34" charset="0"/>
            </a:endParaRPr>
          </a:p>
        </p:txBody>
      </p:sp>
      <p:sp>
        <p:nvSpPr>
          <p:cNvPr id="2" name="CuadroTexto 1"/>
          <p:cNvSpPr txBox="1"/>
          <p:nvPr/>
        </p:nvSpPr>
        <p:spPr>
          <a:xfrm>
            <a:off x="1721342" y="5641214"/>
            <a:ext cx="7744690" cy="738664"/>
          </a:xfrm>
          <a:prstGeom prst="rect">
            <a:avLst/>
          </a:prstGeom>
          <a:noFill/>
        </p:spPr>
        <p:txBody>
          <a:bodyPr wrap="square" rtlCol="0">
            <a:spAutoFit/>
          </a:bodyPr>
          <a:lstStyle/>
          <a:p>
            <a:r>
              <a:rPr lang="es-ES" sz="1400" dirty="0" smtClean="0">
                <a:solidFill>
                  <a:srgbClr val="783336"/>
                </a:solidFill>
              </a:rPr>
              <a:t>* Dentro del número telefónico: lista de residentes en capacidad de votar, próximo cumpleaños</a:t>
            </a:r>
          </a:p>
          <a:p>
            <a:r>
              <a:rPr lang="es-ES" sz="1400" dirty="0" smtClean="0">
                <a:solidFill>
                  <a:srgbClr val="783336"/>
                </a:solidFill>
              </a:rPr>
              <a:t>** Lista de UPM normalmente ordenada por división territorial y para cada una se dispone de una medida de tamaño para seleccionar.</a:t>
            </a:r>
            <a:endParaRPr lang="es-CR" sz="1400" dirty="0">
              <a:solidFill>
                <a:srgbClr val="783336"/>
              </a:solidFill>
            </a:endParaRPr>
          </a:p>
        </p:txBody>
      </p:sp>
    </p:spTree>
    <p:extLst>
      <p:ext uri="{BB962C8B-B14F-4D97-AF65-F5344CB8AC3E}">
        <p14:creationId xmlns:p14="http://schemas.microsoft.com/office/powerpoint/2010/main" val="2902346506"/>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smtClean="0"/>
              <a:t>        </a:t>
            </a:r>
            <a:r>
              <a:rPr lang="es-CR" sz="2400" dirty="0" smtClean="0">
                <a:latin typeface="Century Gothic" panose="020B0502020202020204" pitchFamily="34" charset="0"/>
              </a:rPr>
              <a:t>MARCO MUESTRAL</a:t>
            </a:r>
            <a:endParaRPr lang="es-CR" sz="2400" dirty="0">
              <a:latin typeface="Book Antiqua" panose="02040602050305030304" pitchFamily="18" charset="0"/>
            </a:endParaRPr>
          </a:p>
        </p:txBody>
      </p:sp>
      <p:sp>
        <p:nvSpPr>
          <p:cNvPr id="5" name="Rectángulo 4"/>
          <p:cNvSpPr/>
          <p:nvPr/>
        </p:nvSpPr>
        <p:spPr>
          <a:xfrm>
            <a:off x="832833" y="1844426"/>
            <a:ext cx="4934921" cy="1200329"/>
          </a:xfrm>
          <a:prstGeom prst="rect">
            <a:avLst/>
          </a:prstGeom>
        </p:spPr>
        <p:txBody>
          <a:bodyPr wrap="square">
            <a:spAutoFit/>
          </a:bodyPr>
          <a:lstStyle/>
          <a:p>
            <a:pPr algn="just"/>
            <a:r>
              <a:rPr lang="es-MX" b="1" dirty="0">
                <a:solidFill>
                  <a:schemeClr val="tx1">
                    <a:lumMod val="65000"/>
                    <a:lumOff val="35000"/>
                  </a:schemeClr>
                </a:solidFill>
              </a:rPr>
              <a:t>¿</a:t>
            </a:r>
            <a:r>
              <a:rPr lang="es-MX" b="1" dirty="0">
                <a:solidFill>
                  <a:schemeClr val="tx1">
                    <a:lumMod val="65000"/>
                    <a:lumOff val="35000"/>
                  </a:schemeClr>
                </a:solidFill>
                <a:latin typeface="Century Gothic" panose="020B0502020202020204" pitchFamily="34" charset="0"/>
              </a:rPr>
              <a:t>Qué es un marco muestral</a:t>
            </a:r>
            <a:r>
              <a:rPr lang="es-MX" b="1" dirty="0">
                <a:solidFill>
                  <a:schemeClr val="tx1">
                    <a:lumMod val="65000"/>
                    <a:lumOff val="35000"/>
                  </a:schemeClr>
                </a:solidFill>
              </a:rPr>
              <a:t>?</a:t>
            </a:r>
          </a:p>
          <a:p>
            <a:pPr algn="just"/>
            <a:r>
              <a:rPr lang="es-MX" dirty="0" smtClean="0">
                <a:solidFill>
                  <a:schemeClr val="tx1">
                    <a:lumMod val="65000"/>
                    <a:lumOff val="35000"/>
                  </a:schemeClr>
                </a:solidFill>
                <a:latin typeface="Century Gothic" panose="020B0502020202020204" pitchFamily="34" charset="0"/>
              </a:rPr>
              <a:t>Es </a:t>
            </a:r>
            <a:r>
              <a:rPr lang="es-MX" dirty="0">
                <a:solidFill>
                  <a:schemeClr val="tx1">
                    <a:lumMod val="65000"/>
                    <a:lumOff val="35000"/>
                  </a:schemeClr>
                </a:solidFill>
                <a:latin typeface="Century Gothic" panose="020B0502020202020204" pitchFamily="34" charset="0"/>
              </a:rPr>
              <a:t>el conjunto de unidades de estudio, representadas de forma física o </a:t>
            </a:r>
            <a:r>
              <a:rPr lang="es-MX" dirty="0" smtClean="0">
                <a:solidFill>
                  <a:schemeClr val="tx1">
                    <a:lumMod val="65000"/>
                    <a:lumOff val="35000"/>
                  </a:schemeClr>
                </a:solidFill>
                <a:latin typeface="Century Gothic" panose="020B0502020202020204" pitchFamily="34" charset="0"/>
              </a:rPr>
              <a:t>electrónica.  </a:t>
            </a:r>
            <a:endParaRPr lang="es-MX" dirty="0">
              <a:solidFill>
                <a:schemeClr val="tx1">
                  <a:lumMod val="65000"/>
                  <a:lumOff val="35000"/>
                </a:schemeClr>
              </a:solidFill>
              <a:latin typeface="Century Gothic" panose="020B0502020202020204" pitchFamily="34" charset="0"/>
            </a:endParaRPr>
          </a:p>
        </p:txBody>
      </p:sp>
      <p:sp>
        <p:nvSpPr>
          <p:cNvPr id="2" name="Rectángulo 1"/>
          <p:cNvSpPr/>
          <p:nvPr/>
        </p:nvSpPr>
        <p:spPr>
          <a:xfrm>
            <a:off x="6518031" y="4009695"/>
            <a:ext cx="4736122" cy="892552"/>
          </a:xfrm>
          <a:prstGeom prst="rect">
            <a:avLst/>
          </a:prstGeom>
        </p:spPr>
        <p:txBody>
          <a:bodyPr wrap="square">
            <a:spAutoFit/>
          </a:bodyPr>
          <a:lstStyle/>
          <a:p>
            <a:pPr algn="ctr"/>
            <a:r>
              <a:rPr lang="es-MX" sz="2000" b="1" dirty="0" smtClean="0">
                <a:solidFill>
                  <a:srgbClr val="4D7C7D"/>
                </a:solidFill>
                <a:latin typeface="Century Gothic" panose="020B0502020202020204" pitchFamily="34" charset="0"/>
              </a:rPr>
              <a:t>Fundamental para </a:t>
            </a:r>
            <a:r>
              <a:rPr lang="es-MX" sz="2000" b="1" dirty="0">
                <a:solidFill>
                  <a:srgbClr val="4D7C7D"/>
                </a:solidFill>
                <a:latin typeface="Century Gothic" panose="020B0502020202020204" pitchFamily="34" charset="0"/>
              </a:rPr>
              <a:t>una </a:t>
            </a:r>
            <a:r>
              <a:rPr lang="es-MX" sz="2000" b="1" dirty="0" smtClean="0">
                <a:solidFill>
                  <a:srgbClr val="4D7C7D"/>
                </a:solidFill>
                <a:latin typeface="Century Gothic" panose="020B0502020202020204" pitchFamily="34" charset="0"/>
              </a:rPr>
              <a:t>auditoría</a:t>
            </a:r>
          </a:p>
          <a:p>
            <a:pPr algn="ctr"/>
            <a:r>
              <a:rPr lang="es-MX" sz="1600" dirty="0" smtClean="0">
                <a:solidFill>
                  <a:schemeClr val="tx1">
                    <a:lumMod val="65000"/>
                    <a:lumOff val="35000"/>
                  </a:schemeClr>
                </a:solidFill>
                <a:latin typeface="Century Gothic" panose="020B0502020202020204" pitchFamily="34" charset="0"/>
              </a:rPr>
              <a:t>a </a:t>
            </a:r>
            <a:r>
              <a:rPr lang="es-MX" sz="1600" dirty="0">
                <a:solidFill>
                  <a:schemeClr val="tx1">
                    <a:lumMod val="65000"/>
                    <a:lumOff val="35000"/>
                  </a:schemeClr>
                </a:solidFill>
                <a:latin typeface="Century Gothic" panose="020B0502020202020204" pitchFamily="34" charset="0"/>
              </a:rPr>
              <a:t>partir de este se seleccionarán las unidades de estudio que constituirá la muestra. </a:t>
            </a:r>
            <a:endParaRPr lang="es-CR" sz="1600" dirty="0">
              <a:solidFill>
                <a:schemeClr val="tx1">
                  <a:lumMod val="65000"/>
                  <a:lumOff val="35000"/>
                </a:schemeClr>
              </a:solidFill>
              <a:latin typeface="Century Gothic" panose="020B0502020202020204" pitchFamily="34" charset="0"/>
            </a:endParaRPr>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2805" y="1480727"/>
            <a:ext cx="2337417" cy="2337417"/>
          </a:xfrm>
          <a:prstGeom prst="rect">
            <a:avLst/>
          </a:prstGeom>
        </p:spPr>
      </p:pic>
      <p:sp>
        <p:nvSpPr>
          <p:cNvPr id="8" name="Rectángulo 7"/>
          <p:cNvSpPr/>
          <p:nvPr/>
        </p:nvSpPr>
        <p:spPr>
          <a:xfrm>
            <a:off x="832833" y="3792881"/>
            <a:ext cx="6096000" cy="1200329"/>
          </a:xfrm>
          <a:prstGeom prst="rect">
            <a:avLst/>
          </a:prstGeom>
        </p:spPr>
        <p:txBody>
          <a:bodyPr>
            <a:spAutoFit/>
          </a:bodyPr>
          <a:lstStyle/>
          <a:p>
            <a:pPr marL="342900" indent="-342900">
              <a:buAutoNum type="arabicParenR"/>
            </a:pPr>
            <a:r>
              <a:rPr lang="es-MX" dirty="0" smtClean="0">
                <a:solidFill>
                  <a:schemeClr val="tx1">
                    <a:lumMod val="65000"/>
                    <a:lumOff val="35000"/>
                  </a:schemeClr>
                </a:solidFill>
                <a:latin typeface="Century Gothic" panose="020B0502020202020204" pitchFamily="34" charset="0"/>
              </a:rPr>
              <a:t>todos </a:t>
            </a:r>
            <a:r>
              <a:rPr lang="es-MX" dirty="0">
                <a:solidFill>
                  <a:schemeClr val="tx1">
                    <a:lumMod val="65000"/>
                    <a:lumOff val="35000"/>
                  </a:schemeClr>
                </a:solidFill>
                <a:latin typeface="Century Gothic" panose="020B0502020202020204" pitchFamily="34" charset="0"/>
              </a:rPr>
              <a:t>los elementos </a:t>
            </a:r>
          </a:p>
          <a:p>
            <a:pPr marL="342900" indent="-342900">
              <a:buAutoNum type="arabicParenR"/>
            </a:pPr>
            <a:r>
              <a:rPr lang="es-MX" dirty="0">
                <a:solidFill>
                  <a:schemeClr val="tx1">
                    <a:lumMod val="65000"/>
                    <a:lumOff val="35000"/>
                  </a:schemeClr>
                </a:solidFill>
                <a:latin typeface="Century Gothic" panose="020B0502020202020204" pitchFamily="34" charset="0"/>
              </a:rPr>
              <a:t>aparecen por separado en la lista</a:t>
            </a:r>
          </a:p>
          <a:p>
            <a:pPr marL="342900" indent="-342900">
              <a:buAutoNum type="arabicParenR"/>
            </a:pPr>
            <a:r>
              <a:rPr lang="es-MX" dirty="0">
                <a:solidFill>
                  <a:schemeClr val="tx1">
                    <a:lumMod val="65000"/>
                    <a:lumOff val="35000"/>
                  </a:schemeClr>
                </a:solidFill>
                <a:latin typeface="Century Gothic" panose="020B0502020202020204" pitchFamily="34" charset="0"/>
              </a:rPr>
              <a:t>cada uno una sola vez </a:t>
            </a:r>
          </a:p>
          <a:p>
            <a:pPr marL="342900" indent="-342900">
              <a:buAutoNum type="arabicParenR"/>
            </a:pPr>
            <a:r>
              <a:rPr lang="es-MX" dirty="0">
                <a:solidFill>
                  <a:schemeClr val="tx1">
                    <a:lumMod val="65000"/>
                    <a:lumOff val="35000"/>
                  </a:schemeClr>
                </a:solidFill>
                <a:latin typeface="Century Gothic" panose="020B0502020202020204" pitchFamily="34" charset="0"/>
              </a:rPr>
              <a:t>no aparece en la lista ninguna otra cosa. </a:t>
            </a:r>
          </a:p>
        </p:txBody>
      </p:sp>
      <p:cxnSp>
        <p:nvCxnSpPr>
          <p:cNvPr id="9" name="Conector recto 8"/>
          <p:cNvCxnSpPr/>
          <p:nvPr/>
        </p:nvCxnSpPr>
        <p:spPr>
          <a:xfrm>
            <a:off x="593682" y="2016368"/>
            <a:ext cx="239151" cy="0"/>
          </a:xfrm>
          <a:prstGeom prst="line">
            <a:avLst/>
          </a:prstGeom>
          <a:ln>
            <a:solidFill>
              <a:srgbClr val="4D7C7D"/>
            </a:solidFill>
            <a:prstDash val="dash"/>
          </a:ln>
        </p:spPr>
        <p:style>
          <a:lnRef idx="1">
            <a:schemeClr val="accent2"/>
          </a:lnRef>
          <a:fillRef idx="0">
            <a:schemeClr val="accent2"/>
          </a:fillRef>
          <a:effectRef idx="0">
            <a:schemeClr val="accent2"/>
          </a:effectRef>
          <a:fontRef idx="minor">
            <a:schemeClr val="tx1"/>
          </a:fontRef>
        </p:style>
      </p:cxnSp>
      <p:cxnSp>
        <p:nvCxnSpPr>
          <p:cNvPr id="11" name="Conector recto 10"/>
          <p:cNvCxnSpPr/>
          <p:nvPr/>
        </p:nvCxnSpPr>
        <p:spPr>
          <a:xfrm>
            <a:off x="593682" y="2016368"/>
            <a:ext cx="0" cy="1584961"/>
          </a:xfrm>
          <a:prstGeom prst="line">
            <a:avLst/>
          </a:prstGeom>
          <a:ln>
            <a:solidFill>
              <a:srgbClr val="4D7C7D"/>
            </a:solidFill>
            <a:prstDash val="dash"/>
          </a:ln>
        </p:spPr>
        <p:style>
          <a:lnRef idx="1">
            <a:schemeClr val="accent1"/>
          </a:lnRef>
          <a:fillRef idx="0">
            <a:schemeClr val="accent1"/>
          </a:fillRef>
          <a:effectRef idx="0">
            <a:schemeClr val="accent1"/>
          </a:effectRef>
          <a:fontRef idx="minor">
            <a:schemeClr val="tx1"/>
          </a:fontRef>
        </p:style>
      </p:cxnSp>
      <p:cxnSp>
        <p:nvCxnSpPr>
          <p:cNvPr id="13" name="Conector recto 12"/>
          <p:cNvCxnSpPr/>
          <p:nvPr/>
        </p:nvCxnSpPr>
        <p:spPr>
          <a:xfrm>
            <a:off x="593682" y="3601329"/>
            <a:ext cx="239151" cy="0"/>
          </a:xfrm>
          <a:prstGeom prst="line">
            <a:avLst/>
          </a:prstGeom>
          <a:ln>
            <a:solidFill>
              <a:srgbClr val="4D7C7D"/>
            </a:solidFill>
            <a:prstDash val="dash"/>
          </a:ln>
        </p:spPr>
        <p:style>
          <a:lnRef idx="1">
            <a:schemeClr val="accent2"/>
          </a:lnRef>
          <a:fillRef idx="0">
            <a:schemeClr val="accent2"/>
          </a:fillRef>
          <a:effectRef idx="0">
            <a:schemeClr val="accent2"/>
          </a:effectRef>
          <a:fontRef idx="minor">
            <a:schemeClr val="tx1"/>
          </a:fontRef>
        </p:style>
      </p:cxnSp>
      <p:sp>
        <p:nvSpPr>
          <p:cNvPr id="14" name="Rectángulo 13"/>
          <p:cNvSpPr/>
          <p:nvPr/>
        </p:nvSpPr>
        <p:spPr>
          <a:xfrm>
            <a:off x="941722" y="3394357"/>
            <a:ext cx="4272323" cy="369332"/>
          </a:xfrm>
          <a:prstGeom prst="rect">
            <a:avLst/>
          </a:prstGeom>
        </p:spPr>
        <p:txBody>
          <a:bodyPr wrap="none">
            <a:spAutoFit/>
          </a:bodyPr>
          <a:lstStyle/>
          <a:p>
            <a:r>
              <a:rPr lang="es-MX" dirty="0" smtClean="0">
                <a:solidFill>
                  <a:srgbClr val="4D7C7D"/>
                </a:solidFill>
                <a:latin typeface="Century Gothic" panose="020B0502020202020204" pitchFamily="34" charset="0"/>
              </a:rPr>
              <a:t>Según </a:t>
            </a:r>
            <a:r>
              <a:rPr lang="es-MX" dirty="0" err="1" smtClean="0">
                <a:solidFill>
                  <a:srgbClr val="4D7C7D"/>
                </a:solidFill>
                <a:latin typeface="Century Gothic" panose="020B0502020202020204" pitchFamily="34" charset="0"/>
              </a:rPr>
              <a:t>Kish</a:t>
            </a:r>
            <a:r>
              <a:rPr lang="es-MX" dirty="0" smtClean="0">
                <a:solidFill>
                  <a:srgbClr val="4D7C7D"/>
                </a:solidFill>
                <a:latin typeface="Century Gothic" panose="020B0502020202020204" pitchFamily="34" charset="0"/>
              </a:rPr>
              <a:t>, </a:t>
            </a:r>
            <a:r>
              <a:rPr lang="es-MX" dirty="0">
                <a:solidFill>
                  <a:srgbClr val="4D7C7D"/>
                </a:solidFill>
                <a:latin typeface="Century Gothic" panose="020B0502020202020204" pitchFamily="34" charset="0"/>
              </a:rPr>
              <a:t>u</a:t>
            </a:r>
            <a:r>
              <a:rPr lang="es-MX" dirty="0" smtClean="0">
                <a:solidFill>
                  <a:srgbClr val="4D7C7D"/>
                </a:solidFill>
                <a:latin typeface="Century Gothic" panose="020B0502020202020204" pitchFamily="34" charset="0"/>
              </a:rPr>
              <a:t>n marco </a:t>
            </a:r>
            <a:r>
              <a:rPr lang="es-MX" dirty="0">
                <a:solidFill>
                  <a:srgbClr val="4D7C7D"/>
                </a:solidFill>
                <a:latin typeface="Century Gothic" panose="020B0502020202020204" pitchFamily="34" charset="0"/>
              </a:rPr>
              <a:t>es </a:t>
            </a:r>
            <a:r>
              <a:rPr lang="es-MX" dirty="0" smtClean="0">
                <a:solidFill>
                  <a:srgbClr val="4D7C7D"/>
                </a:solidFill>
                <a:latin typeface="Century Gothic" panose="020B0502020202020204" pitchFamily="34" charset="0"/>
              </a:rPr>
              <a:t>perfecto si</a:t>
            </a:r>
            <a:r>
              <a:rPr lang="es-MX" dirty="0">
                <a:solidFill>
                  <a:srgbClr val="4D7C7D"/>
                </a:solidFill>
                <a:latin typeface="Century Gothic" panose="020B0502020202020204" pitchFamily="34" charset="0"/>
              </a:rPr>
              <a:t>: </a:t>
            </a:r>
          </a:p>
        </p:txBody>
      </p:sp>
    </p:spTree>
    <p:extLst>
      <p:ext uri="{BB962C8B-B14F-4D97-AF65-F5344CB8AC3E}">
        <p14:creationId xmlns:p14="http://schemas.microsoft.com/office/powerpoint/2010/main" val="4111831927"/>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988749" y="1347597"/>
            <a:ext cx="4627898" cy="1069145"/>
          </a:xfrm>
        </p:spPr>
        <p:txBody>
          <a:bodyPr>
            <a:noAutofit/>
          </a:bodyPr>
          <a:lstStyle/>
          <a:p>
            <a:pPr algn="just"/>
            <a:r>
              <a:rPr lang="es-MX" sz="1800" dirty="0" smtClean="0">
                <a:solidFill>
                  <a:srgbClr val="ED7D31"/>
                </a:solidFill>
                <a:latin typeface="Century Gothic" panose="020B0502020202020204" pitchFamily="34" charset="0"/>
              </a:rPr>
              <a:t>Documentar las condiciones </a:t>
            </a:r>
          </a:p>
          <a:p>
            <a:pPr algn="just"/>
            <a:r>
              <a:rPr lang="es-MX" sz="1800" dirty="0" smtClean="0">
                <a:solidFill>
                  <a:srgbClr val="ED7D31"/>
                </a:solidFill>
                <a:latin typeface="Century Gothic" panose="020B0502020202020204" pitchFamily="34" charset="0"/>
              </a:rPr>
              <a:t>Corregir el marco</a:t>
            </a:r>
          </a:p>
          <a:p>
            <a:pPr algn="just"/>
            <a:r>
              <a:rPr lang="es-MX" sz="1800" dirty="0" smtClean="0">
                <a:solidFill>
                  <a:srgbClr val="ED7D31"/>
                </a:solidFill>
                <a:latin typeface="Century Gothic" panose="020B0502020202020204" pitchFamily="34" charset="0"/>
              </a:rPr>
              <a:t>Documentar estado final</a:t>
            </a:r>
            <a:endParaRPr lang="es-MX" sz="1800" dirty="0">
              <a:solidFill>
                <a:srgbClr val="ED7D31"/>
              </a:solidFill>
              <a:latin typeface="Century Gothic" panose="020B0502020202020204" pitchFamily="34" charset="0"/>
            </a:endParaRPr>
          </a:p>
        </p:txBody>
      </p:sp>
      <p:sp>
        <p:nvSpPr>
          <p:cNvPr id="4" name="Rectángulo 3"/>
          <p:cNvSpPr/>
          <p:nvPr/>
        </p:nvSpPr>
        <p:spPr>
          <a:xfrm>
            <a:off x="0" y="0"/>
            <a:ext cx="12192000" cy="946769"/>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smtClean="0"/>
              <a:t>        </a:t>
            </a:r>
            <a:r>
              <a:rPr lang="es-CR" sz="2400" dirty="0" smtClean="0">
                <a:latin typeface="Century Gothic" panose="020B0502020202020204" pitchFamily="34" charset="0"/>
              </a:rPr>
              <a:t>MARCO MUESTRAL</a:t>
            </a:r>
            <a:endParaRPr lang="es-CR" sz="2400" dirty="0">
              <a:latin typeface="Book Antiqua" panose="02040602050305030304" pitchFamily="18" charset="0"/>
            </a:endParaRPr>
          </a:p>
        </p:txBody>
      </p:sp>
      <p:sp>
        <p:nvSpPr>
          <p:cNvPr id="2" name="Rectángulo 1"/>
          <p:cNvSpPr/>
          <p:nvPr/>
        </p:nvSpPr>
        <p:spPr>
          <a:xfrm>
            <a:off x="6096000" y="3755090"/>
            <a:ext cx="5134336" cy="2400657"/>
          </a:xfrm>
          <a:prstGeom prst="rect">
            <a:avLst/>
          </a:prstGeom>
        </p:spPr>
        <p:txBody>
          <a:bodyPr wrap="square">
            <a:spAutoFit/>
          </a:bodyPr>
          <a:lstStyle/>
          <a:p>
            <a:pPr lvl="0" algn="just"/>
            <a:r>
              <a:rPr lang="es-MX" b="1" dirty="0" smtClean="0">
                <a:solidFill>
                  <a:schemeClr val="tx1">
                    <a:lumMod val="65000"/>
                    <a:lumOff val="35000"/>
                  </a:schemeClr>
                </a:solidFill>
                <a:latin typeface="Century Gothic" panose="020B0502020202020204" pitchFamily="34" charset="0"/>
              </a:rPr>
              <a:t>Blancos </a:t>
            </a:r>
            <a:r>
              <a:rPr lang="es-MX" b="1" dirty="0">
                <a:solidFill>
                  <a:schemeClr val="tx1">
                    <a:lumMod val="65000"/>
                    <a:lumOff val="35000"/>
                  </a:schemeClr>
                </a:solidFill>
                <a:latin typeface="Century Gothic" panose="020B0502020202020204" pitchFamily="34" charset="0"/>
              </a:rPr>
              <a:t>o elementos </a:t>
            </a:r>
            <a:r>
              <a:rPr lang="es-MX" b="1" dirty="0" smtClean="0">
                <a:solidFill>
                  <a:schemeClr val="tx1">
                    <a:lumMod val="65000"/>
                    <a:lumOff val="35000"/>
                  </a:schemeClr>
                </a:solidFill>
                <a:latin typeface="Century Gothic" panose="020B0502020202020204" pitchFamily="34" charset="0"/>
              </a:rPr>
              <a:t>ilegibles</a:t>
            </a:r>
          </a:p>
          <a:p>
            <a:pPr lvl="0" algn="just"/>
            <a:r>
              <a:rPr lang="es-MX" sz="1600" dirty="0" smtClean="0">
                <a:solidFill>
                  <a:schemeClr val="tx1">
                    <a:lumMod val="65000"/>
                    <a:lumOff val="35000"/>
                  </a:schemeClr>
                </a:solidFill>
                <a:latin typeface="Century Gothic" panose="020B0502020202020204" pitchFamily="34" charset="0"/>
              </a:rPr>
              <a:t>Son </a:t>
            </a:r>
            <a:r>
              <a:rPr lang="es-MX" sz="1600" dirty="0">
                <a:solidFill>
                  <a:schemeClr val="tx1">
                    <a:lumMod val="65000"/>
                    <a:lumOff val="35000"/>
                  </a:schemeClr>
                </a:solidFill>
                <a:latin typeface="Century Gothic" panose="020B0502020202020204" pitchFamily="34" charset="0"/>
              </a:rPr>
              <a:t>elementos que no pertenecen a la población de estudio, o que poseen ciertas características no deseadas para el estudio. </a:t>
            </a:r>
            <a:endParaRPr lang="es-MX" sz="1600" dirty="0" smtClean="0">
              <a:solidFill>
                <a:schemeClr val="tx1">
                  <a:lumMod val="65000"/>
                  <a:lumOff val="35000"/>
                </a:schemeClr>
              </a:solidFill>
              <a:latin typeface="Century Gothic" panose="020B0502020202020204" pitchFamily="34" charset="0"/>
            </a:endParaRPr>
          </a:p>
          <a:p>
            <a:pPr lvl="0" algn="just"/>
            <a:endParaRPr lang="es-CR" dirty="0">
              <a:solidFill>
                <a:schemeClr val="tx1">
                  <a:lumMod val="65000"/>
                  <a:lumOff val="35000"/>
                </a:schemeClr>
              </a:solidFill>
              <a:latin typeface="Century Gothic" panose="020B0502020202020204" pitchFamily="34" charset="0"/>
            </a:endParaRPr>
          </a:p>
          <a:p>
            <a:pPr lvl="0" algn="just"/>
            <a:r>
              <a:rPr lang="es-MX" b="1" dirty="0">
                <a:solidFill>
                  <a:schemeClr val="tx1">
                    <a:lumMod val="65000"/>
                    <a:lumOff val="35000"/>
                  </a:schemeClr>
                </a:solidFill>
                <a:latin typeface="Century Gothic" panose="020B0502020202020204" pitchFamily="34" charset="0"/>
              </a:rPr>
              <a:t>Listados </a:t>
            </a:r>
            <a:r>
              <a:rPr lang="es-MX" b="1" dirty="0" smtClean="0">
                <a:solidFill>
                  <a:schemeClr val="tx1">
                    <a:lumMod val="65000"/>
                    <a:lumOff val="35000"/>
                  </a:schemeClr>
                </a:solidFill>
                <a:latin typeface="Century Gothic" panose="020B0502020202020204" pitchFamily="34" charset="0"/>
              </a:rPr>
              <a:t>duplicados</a:t>
            </a:r>
          </a:p>
          <a:p>
            <a:pPr lvl="0" algn="just"/>
            <a:r>
              <a:rPr lang="es-MX" sz="1600" dirty="0">
                <a:solidFill>
                  <a:schemeClr val="tx1">
                    <a:lumMod val="65000"/>
                    <a:lumOff val="35000"/>
                  </a:schemeClr>
                </a:solidFill>
                <a:latin typeface="Century Gothic" panose="020B0502020202020204" pitchFamily="34" charset="0"/>
              </a:rPr>
              <a:t>S</a:t>
            </a:r>
            <a:r>
              <a:rPr lang="es-MX" sz="1600" dirty="0" smtClean="0">
                <a:solidFill>
                  <a:schemeClr val="tx1">
                    <a:lumMod val="65000"/>
                    <a:lumOff val="35000"/>
                  </a:schemeClr>
                </a:solidFill>
                <a:latin typeface="Century Gothic" panose="020B0502020202020204" pitchFamily="34" charset="0"/>
              </a:rPr>
              <a:t>on </a:t>
            </a:r>
            <a:r>
              <a:rPr lang="es-MX" sz="1600" dirty="0">
                <a:solidFill>
                  <a:schemeClr val="tx1">
                    <a:lumMod val="65000"/>
                    <a:lumOff val="35000"/>
                  </a:schemeClr>
                </a:solidFill>
                <a:latin typeface="Century Gothic" panose="020B0502020202020204" pitchFamily="34" charset="0"/>
              </a:rPr>
              <a:t>unidades de estudio que aparecen más de una vez en los registros, produciendo que tengan mayores posibilidades de salir en la muestra. </a:t>
            </a:r>
            <a:endParaRPr lang="es-CR" sz="1600" dirty="0">
              <a:solidFill>
                <a:schemeClr val="tx1">
                  <a:lumMod val="65000"/>
                  <a:lumOff val="35000"/>
                </a:schemeClr>
              </a:solidFill>
              <a:latin typeface="Century Gothic" panose="020B0502020202020204" pitchFamily="34" charset="0"/>
            </a:endParaRPr>
          </a:p>
        </p:txBody>
      </p:sp>
      <p:sp>
        <p:nvSpPr>
          <p:cNvPr id="5" name="Rectángulo 4"/>
          <p:cNvSpPr/>
          <p:nvPr/>
        </p:nvSpPr>
        <p:spPr>
          <a:xfrm>
            <a:off x="829993" y="3755090"/>
            <a:ext cx="5134336" cy="1938992"/>
          </a:xfrm>
          <a:prstGeom prst="rect">
            <a:avLst/>
          </a:prstGeom>
        </p:spPr>
        <p:txBody>
          <a:bodyPr wrap="square">
            <a:spAutoFit/>
          </a:bodyPr>
          <a:lstStyle/>
          <a:p>
            <a:pPr lvl="0" algn="just"/>
            <a:r>
              <a:rPr lang="es-MX" b="1" dirty="0">
                <a:solidFill>
                  <a:schemeClr val="tx1">
                    <a:lumMod val="65000"/>
                    <a:lumOff val="35000"/>
                  </a:schemeClr>
                </a:solidFill>
                <a:latin typeface="Century Gothic" panose="020B0502020202020204" pitchFamily="34" charset="0"/>
              </a:rPr>
              <a:t>Elementos faltantes</a:t>
            </a:r>
          </a:p>
          <a:p>
            <a:pPr lvl="0" algn="just"/>
            <a:r>
              <a:rPr lang="es-MX" sz="1600" dirty="0">
                <a:solidFill>
                  <a:schemeClr val="tx1">
                    <a:lumMod val="65000"/>
                    <a:lumOff val="35000"/>
                  </a:schemeClr>
                </a:solidFill>
                <a:latin typeface="Century Gothic" panose="020B0502020202020204" pitchFamily="34" charset="0"/>
              </a:rPr>
              <a:t>Marcos incompletos por la falta de registro.</a:t>
            </a:r>
            <a:r>
              <a:rPr lang="es-MX" dirty="0">
                <a:solidFill>
                  <a:schemeClr val="tx1">
                    <a:lumMod val="65000"/>
                    <a:lumOff val="35000"/>
                  </a:schemeClr>
                </a:solidFill>
                <a:latin typeface="Century Gothic" panose="020B0502020202020204" pitchFamily="34" charset="0"/>
              </a:rPr>
              <a:t> </a:t>
            </a:r>
          </a:p>
          <a:p>
            <a:pPr lvl="0" algn="just"/>
            <a:endParaRPr lang="es-CR" dirty="0">
              <a:solidFill>
                <a:schemeClr val="tx1">
                  <a:lumMod val="65000"/>
                  <a:lumOff val="35000"/>
                </a:schemeClr>
              </a:solidFill>
              <a:latin typeface="Century Gothic" panose="020B0502020202020204" pitchFamily="34" charset="0"/>
            </a:endParaRPr>
          </a:p>
          <a:p>
            <a:pPr lvl="0" algn="just"/>
            <a:r>
              <a:rPr lang="es-MX" b="1" dirty="0">
                <a:solidFill>
                  <a:schemeClr val="tx1">
                    <a:lumMod val="65000"/>
                    <a:lumOff val="35000"/>
                  </a:schemeClr>
                </a:solidFill>
                <a:latin typeface="Century Gothic" panose="020B0502020202020204" pitchFamily="34" charset="0"/>
              </a:rPr>
              <a:t>Conglomerado de elementos</a:t>
            </a:r>
          </a:p>
          <a:p>
            <a:pPr lvl="0" algn="just"/>
            <a:r>
              <a:rPr lang="es-MX" sz="1600" dirty="0">
                <a:solidFill>
                  <a:schemeClr val="tx1">
                    <a:lumMod val="65000"/>
                    <a:lumOff val="35000"/>
                  </a:schemeClr>
                </a:solidFill>
                <a:latin typeface="Century Gothic" panose="020B0502020202020204" pitchFamily="34" charset="0"/>
              </a:rPr>
              <a:t>Varias unidades aparecen en un único registro, por lo que se omite cierta información por línea de registro.</a:t>
            </a:r>
          </a:p>
        </p:txBody>
      </p:sp>
      <p:sp>
        <p:nvSpPr>
          <p:cNvPr id="6" name="Rectángulo 5"/>
          <p:cNvSpPr/>
          <p:nvPr/>
        </p:nvSpPr>
        <p:spPr>
          <a:xfrm>
            <a:off x="647671" y="1434904"/>
            <a:ext cx="3052132" cy="9425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smtClean="0"/>
              <a:t>Los marcos muestrales son imperfectos</a:t>
            </a:r>
            <a:endParaRPr lang="es-CR" sz="2400" dirty="0"/>
          </a:p>
        </p:txBody>
      </p:sp>
      <p:cxnSp>
        <p:nvCxnSpPr>
          <p:cNvPr id="8" name="Conector recto 7"/>
          <p:cNvCxnSpPr>
            <a:stCxn id="6" idx="3"/>
          </p:cNvCxnSpPr>
          <p:nvPr/>
        </p:nvCxnSpPr>
        <p:spPr>
          <a:xfrm>
            <a:off x="3699803" y="1906172"/>
            <a:ext cx="239151"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Conector recto 8"/>
          <p:cNvCxnSpPr/>
          <p:nvPr/>
        </p:nvCxnSpPr>
        <p:spPr>
          <a:xfrm>
            <a:off x="3938954" y="1256712"/>
            <a:ext cx="239151"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0" name="Conector recto 9"/>
          <p:cNvCxnSpPr/>
          <p:nvPr/>
        </p:nvCxnSpPr>
        <p:spPr>
          <a:xfrm>
            <a:off x="3938954" y="2475911"/>
            <a:ext cx="239151"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Conector recto 13"/>
          <p:cNvCxnSpPr/>
          <p:nvPr/>
        </p:nvCxnSpPr>
        <p:spPr>
          <a:xfrm>
            <a:off x="3938954" y="1256712"/>
            <a:ext cx="0" cy="1219199"/>
          </a:xfrm>
          <a:prstGeom prst="line">
            <a:avLst/>
          </a:prstGeom>
        </p:spPr>
        <p:style>
          <a:lnRef idx="1">
            <a:schemeClr val="accent2"/>
          </a:lnRef>
          <a:fillRef idx="0">
            <a:schemeClr val="accent2"/>
          </a:fillRef>
          <a:effectRef idx="0">
            <a:schemeClr val="accent2"/>
          </a:effectRef>
          <a:fontRef idx="minor">
            <a:schemeClr val="tx1"/>
          </a:fontRef>
        </p:style>
      </p:cxnSp>
      <p:cxnSp>
        <p:nvCxnSpPr>
          <p:cNvPr id="15" name="Conector recto 14"/>
          <p:cNvCxnSpPr/>
          <p:nvPr/>
        </p:nvCxnSpPr>
        <p:spPr>
          <a:xfrm>
            <a:off x="1927273" y="2377440"/>
            <a:ext cx="0" cy="777957"/>
          </a:xfrm>
          <a:prstGeom prst="line">
            <a:avLst/>
          </a:prstGeom>
          <a:ln>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18" name="CuadroTexto 17"/>
          <p:cNvSpPr txBox="1"/>
          <p:nvPr/>
        </p:nvSpPr>
        <p:spPr>
          <a:xfrm>
            <a:off x="1266091" y="3159631"/>
            <a:ext cx="1519311" cy="461665"/>
          </a:xfrm>
          <a:prstGeom prst="rect">
            <a:avLst/>
          </a:prstGeom>
          <a:noFill/>
        </p:spPr>
        <p:txBody>
          <a:bodyPr wrap="square" rtlCol="0">
            <a:spAutoFit/>
          </a:bodyPr>
          <a:lstStyle/>
          <a:p>
            <a:r>
              <a:rPr lang="es-ES" sz="2400" b="1" dirty="0">
                <a:solidFill>
                  <a:srgbClr val="ED7D31"/>
                </a:solidFill>
                <a:latin typeface="Century Gothic" panose="020B0502020202020204" pitchFamily="34" charset="0"/>
              </a:rPr>
              <a:t>Verificar</a:t>
            </a:r>
            <a:endParaRPr lang="es-CR" sz="2400" b="1" dirty="0">
              <a:solidFill>
                <a:srgbClr val="ED7D31"/>
              </a:solidFill>
              <a:latin typeface="Century Gothic" panose="020B0502020202020204" pitchFamily="34" charset="0"/>
            </a:endParaRPr>
          </a:p>
        </p:txBody>
      </p:sp>
      <p:sp>
        <p:nvSpPr>
          <p:cNvPr id="19" name="Rectángulo 18"/>
          <p:cNvSpPr/>
          <p:nvPr/>
        </p:nvSpPr>
        <p:spPr>
          <a:xfrm>
            <a:off x="604538" y="3658805"/>
            <a:ext cx="10803987" cy="2671657"/>
          </a:xfrm>
          <a:prstGeom prst="rect">
            <a:avLst/>
          </a:prstGeom>
          <a:noFill/>
          <a:ln w="3175">
            <a:solidFill>
              <a:srgbClr val="ED7D3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Tree>
    <p:extLst>
      <p:ext uri="{BB962C8B-B14F-4D97-AF65-F5344CB8AC3E}">
        <p14:creationId xmlns:p14="http://schemas.microsoft.com/office/powerpoint/2010/main" val="4191476866"/>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smtClean="0"/>
              <a:t>        </a:t>
            </a:r>
            <a:r>
              <a:rPr lang="es-CR" sz="3200" dirty="0"/>
              <a:t> </a:t>
            </a:r>
            <a:r>
              <a:rPr lang="es-CR" sz="2400" dirty="0">
                <a:latin typeface="Century Gothic" panose="020B0502020202020204" pitchFamily="34" charset="0"/>
              </a:rPr>
              <a:t>MARCO MUESTRAL</a:t>
            </a:r>
            <a:endParaRPr lang="es-CR" sz="2400" dirty="0">
              <a:latin typeface="Book Antiqua" panose="02040602050305030304" pitchFamily="18" charset="0"/>
            </a:endParaRPr>
          </a:p>
        </p:txBody>
      </p:sp>
      <p:sp>
        <p:nvSpPr>
          <p:cNvPr id="3" name="Rectángulo 2"/>
          <p:cNvSpPr/>
          <p:nvPr/>
        </p:nvSpPr>
        <p:spPr>
          <a:xfrm>
            <a:off x="896201" y="3221794"/>
            <a:ext cx="2592587" cy="646331"/>
          </a:xfrm>
          <a:prstGeom prst="rect">
            <a:avLst/>
          </a:prstGeom>
        </p:spPr>
        <p:txBody>
          <a:bodyPr wrap="square">
            <a:spAutoFit/>
          </a:bodyPr>
          <a:lstStyle/>
          <a:p>
            <a:pPr algn="ctr"/>
            <a:r>
              <a:rPr lang="es-MX" b="1" dirty="0" smtClean="0">
                <a:latin typeface="Century Gothic" panose="020B0502020202020204" pitchFamily="34" charset="0"/>
              </a:rPr>
              <a:t>Ignórelo y no lo tome en cuenta. </a:t>
            </a:r>
          </a:p>
        </p:txBody>
      </p:sp>
      <p:sp>
        <p:nvSpPr>
          <p:cNvPr id="5" name="Rectángulo 4"/>
          <p:cNvSpPr/>
          <p:nvPr/>
        </p:nvSpPr>
        <p:spPr>
          <a:xfrm>
            <a:off x="896200" y="5452486"/>
            <a:ext cx="4955960" cy="830997"/>
          </a:xfrm>
          <a:prstGeom prst="rect">
            <a:avLst/>
          </a:prstGeom>
          <a:noFill/>
          <a:ln>
            <a:noFill/>
          </a:ln>
        </p:spPr>
        <p:txBody>
          <a:bodyPr wrap="square">
            <a:spAutoFit/>
          </a:bodyPr>
          <a:lstStyle/>
          <a:p>
            <a:pPr algn="just"/>
            <a:r>
              <a:rPr lang="es-MX" sz="1600" dirty="0" smtClean="0">
                <a:solidFill>
                  <a:schemeClr val="accent2"/>
                </a:solidFill>
              </a:rPr>
              <a:t>Deben </a:t>
            </a:r>
            <a:r>
              <a:rPr lang="es-MX" sz="1600" dirty="0">
                <a:solidFill>
                  <a:schemeClr val="accent2"/>
                </a:solidFill>
              </a:rPr>
              <a:t>buscarse procedimientos para restaurar las probabilidades de selección que los marcos imperfectos tienden a destruir</a:t>
            </a:r>
          </a:p>
        </p:txBody>
      </p:sp>
      <p:sp>
        <p:nvSpPr>
          <p:cNvPr id="6" name="Rectángulo 5"/>
          <p:cNvSpPr/>
          <p:nvPr/>
        </p:nvSpPr>
        <p:spPr>
          <a:xfrm>
            <a:off x="901166" y="1569595"/>
            <a:ext cx="10676542" cy="50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smtClean="0"/>
              <a:t>Soluciones</a:t>
            </a:r>
            <a:endParaRPr lang="es-CR" sz="2400" dirty="0"/>
          </a:p>
        </p:txBody>
      </p:sp>
      <p:sp>
        <p:nvSpPr>
          <p:cNvPr id="2" name="Rectángulo 1"/>
          <p:cNvSpPr/>
          <p:nvPr/>
        </p:nvSpPr>
        <p:spPr>
          <a:xfrm>
            <a:off x="6096000" y="5485541"/>
            <a:ext cx="5216404" cy="584775"/>
          </a:xfrm>
          <a:prstGeom prst="rect">
            <a:avLst/>
          </a:prstGeom>
        </p:spPr>
        <p:txBody>
          <a:bodyPr wrap="square">
            <a:spAutoFit/>
          </a:bodyPr>
          <a:lstStyle/>
          <a:p>
            <a:pPr algn="just"/>
            <a:r>
              <a:rPr lang="es-MX" sz="1600" dirty="0" smtClean="0">
                <a:solidFill>
                  <a:schemeClr val="tx1">
                    <a:lumMod val="50000"/>
                    <a:lumOff val="50000"/>
                  </a:schemeClr>
                </a:solidFill>
              </a:rPr>
              <a:t>Nota</a:t>
            </a:r>
            <a:r>
              <a:rPr lang="es-MX" sz="1600" dirty="0">
                <a:solidFill>
                  <a:schemeClr val="tx1">
                    <a:lumMod val="50000"/>
                    <a:lumOff val="50000"/>
                  </a:schemeClr>
                </a:solidFill>
              </a:rPr>
              <a:t>: describir en el informe el problema, la magnitud y la solución. ¿Qué sucede si no podemos hacer lo anterior</a:t>
            </a:r>
          </a:p>
        </p:txBody>
      </p:sp>
      <p:sp>
        <p:nvSpPr>
          <p:cNvPr id="7" name="Rectángulo 6"/>
          <p:cNvSpPr/>
          <p:nvPr/>
        </p:nvSpPr>
        <p:spPr>
          <a:xfrm>
            <a:off x="4215616" y="3221793"/>
            <a:ext cx="3310599" cy="646331"/>
          </a:xfrm>
          <a:prstGeom prst="rect">
            <a:avLst/>
          </a:prstGeom>
        </p:spPr>
        <p:txBody>
          <a:bodyPr wrap="square">
            <a:spAutoFit/>
          </a:bodyPr>
          <a:lstStyle/>
          <a:p>
            <a:pPr algn="ctr"/>
            <a:r>
              <a:rPr lang="es-MX" b="1" dirty="0" smtClean="0">
                <a:latin typeface="Century Gothic" panose="020B0502020202020204" pitchFamily="34" charset="0"/>
              </a:rPr>
              <a:t>Redefinir </a:t>
            </a:r>
            <a:r>
              <a:rPr lang="es-MX" b="1" dirty="0">
                <a:latin typeface="Century Gothic" panose="020B0502020202020204" pitchFamily="34" charset="0"/>
              </a:rPr>
              <a:t>la población para que se ajuste al marco.  </a:t>
            </a:r>
          </a:p>
        </p:txBody>
      </p:sp>
      <p:sp>
        <p:nvSpPr>
          <p:cNvPr id="8" name="Rectángulo 7"/>
          <p:cNvSpPr/>
          <p:nvPr/>
        </p:nvSpPr>
        <p:spPr>
          <a:xfrm>
            <a:off x="8253041" y="2944794"/>
            <a:ext cx="3324667" cy="923330"/>
          </a:xfrm>
          <a:prstGeom prst="rect">
            <a:avLst/>
          </a:prstGeom>
        </p:spPr>
        <p:txBody>
          <a:bodyPr wrap="square">
            <a:spAutoFit/>
          </a:bodyPr>
          <a:lstStyle/>
          <a:p>
            <a:pPr algn="ctr"/>
            <a:endParaRPr lang="es-MX" dirty="0">
              <a:latin typeface="Century Gothic" panose="020B0502020202020204" pitchFamily="34" charset="0"/>
            </a:endParaRPr>
          </a:p>
          <a:p>
            <a:pPr algn="ctr"/>
            <a:r>
              <a:rPr lang="es-MX" b="1" dirty="0" smtClean="0">
                <a:latin typeface="Century Gothic" panose="020B0502020202020204" pitchFamily="34" charset="0"/>
              </a:rPr>
              <a:t>Corregir </a:t>
            </a:r>
            <a:r>
              <a:rPr lang="es-MX" b="1" dirty="0">
                <a:latin typeface="Century Gothic" panose="020B0502020202020204" pitchFamily="34" charset="0"/>
              </a:rPr>
              <a:t>la lista completa de la población. </a:t>
            </a:r>
          </a:p>
        </p:txBody>
      </p:sp>
      <p:sp>
        <p:nvSpPr>
          <p:cNvPr id="9" name="Rectángulo 8"/>
          <p:cNvSpPr/>
          <p:nvPr/>
        </p:nvSpPr>
        <p:spPr>
          <a:xfrm>
            <a:off x="896200" y="4010336"/>
            <a:ext cx="2592587" cy="1077218"/>
          </a:xfrm>
          <a:prstGeom prst="rect">
            <a:avLst/>
          </a:prstGeom>
        </p:spPr>
        <p:txBody>
          <a:bodyPr wrap="square">
            <a:spAutoFit/>
          </a:bodyPr>
          <a:lstStyle/>
          <a:p>
            <a:pPr algn="just"/>
            <a:r>
              <a:rPr lang="es-MX" sz="1600" dirty="0">
                <a:latin typeface="Century Gothic" panose="020B0502020202020204" pitchFamily="34" charset="0"/>
              </a:rPr>
              <a:t>Esto se hace si el error es pequeño y cuando corregirlo resulte muy costoso. </a:t>
            </a:r>
          </a:p>
        </p:txBody>
      </p:sp>
      <p:sp>
        <p:nvSpPr>
          <p:cNvPr id="10" name="Rectángulo 9"/>
          <p:cNvSpPr/>
          <p:nvPr/>
        </p:nvSpPr>
        <p:spPr>
          <a:xfrm>
            <a:off x="4125098" y="3985200"/>
            <a:ext cx="3305855" cy="1077218"/>
          </a:xfrm>
          <a:prstGeom prst="rect">
            <a:avLst/>
          </a:prstGeom>
        </p:spPr>
        <p:txBody>
          <a:bodyPr wrap="square">
            <a:spAutoFit/>
          </a:bodyPr>
          <a:lstStyle/>
          <a:p>
            <a:pPr algn="just"/>
            <a:r>
              <a:rPr lang="es-MX" sz="1600" dirty="0">
                <a:latin typeface="Century Gothic" panose="020B0502020202020204" pitchFamily="34" charset="0"/>
              </a:rPr>
              <a:t>Se evita si la orientación de la muestra se desvía de su meta. Pero si el resultado es trivial se hace. </a:t>
            </a:r>
          </a:p>
        </p:txBody>
      </p:sp>
      <p:sp>
        <p:nvSpPr>
          <p:cNvPr id="11" name="Rectángulo 10"/>
          <p:cNvSpPr/>
          <p:nvPr/>
        </p:nvSpPr>
        <p:spPr>
          <a:xfrm>
            <a:off x="8253041" y="3985993"/>
            <a:ext cx="3324667" cy="1077218"/>
          </a:xfrm>
          <a:prstGeom prst="rect">
            <a:avLst/>
          </a:prstGeom>
        </p:spPr>
        <p:txBody>
          <a:bodyPr wrap="square">
            <a:spAutoFit/>
          </a:bodyPr>
          <a:lstStyle/>
          <a:p>
            <a:pPr algn="just"/>
            <a:r>
              <a:rPr lang="es-MX" sz="1600" dirty="0" smtClean="0">
                <a:latin typeface="Century Gothic" panose="020B0502020202020204" pitchFamily="34" charset="0"/>
              </a:rPr>
              <a:t>Encontrar </a:t>
            </a:r>
            <a:r>
              <a:rPr lang="es-MX" sz="1600" dirty="0">
                <a:latin typeface="Century Gothic" panose="020B0502020202020204" pitchFamily="34" charset="0"/>
              </a:rPr>
              <a:t>elementos faltantes, dividir los conglomerados, eliminar elementos extraños y los listados duplicados.</a:t>
            </a:r>
          </a:p>
        </p:txBody>
      </p:sp>
      <p:sp>
        <p:nvSpPr>
          <p:cNvPr id="12" name="Rectángulo 11"/>
          <p:cNvSpPr/>
          <p:nvPr/>
        </p:nvSpPr>
        <p:spPr>
          <a:xfrm>
            <a:off x="1636822" y="2386484"/>
            <a:ext cx="1111344" cy="830997"/>
          </a:xfrm>
          <a:prstGeom prst="rect">
            <a:avLst/>
          </a:prstGeom>
        </p:spPr>
        <p:txBody>
          <a:bodyPr wrap="square">
            <a:spAutoFit/>
          </a:bodyPr>
          <a:lstStyle/>
          <a:p>
            <a:pPr algn="ctr"/>
            <a:r>
              <a:rPr lang="es-MX" sz="4800" b="1" dirty="0">
                <a:latin typeface="Century Gothic" panose="020B0502020202020204" pitchFamily="34" charset="0"/>
              </a:rPr>
              <a:t>01</a:t>
            </a:r>
          </a:p>
        </p:txBody>
      </p:sp>
      <p:sp>
        <p:nvSpPr>
          <p:cNvPr id="13" name="Rectángulo 12"/>
          <p:cNvSpPr/>
          <p:nvPr/>
        </p:nvSpPr>
        <p:spPr>
          <a:xfrm>
            <a:off x="5315243" y="2386483"/>
            <a:ext cx="1111344" cy="830997"/>
          </a:xfrm>
          <a:prstGeom prst="rect">
            <a:avLst/>
          </a:prstGeom>
        </p:spPr>
        <p:txBody>
          <a:bodyPr wrap="square">
            <a:spAutoFit/>
          </a:bodyPr>
          <a:lstStyle/>
          <a:p>
            <a:pPr algn="ctr"/>
            <a:r>
              <a:rPr lang="es-MX" sz="4800" b="1" dirty="0" smtClean="0">
                <a:latin typeface="Century Gothic" panose="020B0502020202020204" pitchFamily="34" charset="0"/>
              </a:rPr>
              <a:t>02</a:t>
            </a:r>
            <a:endParaRPr lang="es-MX" sz="4800" b="1" dirty="0">
              <a:latin typeface="Century Gothic" panose="020B0502020202020204" pitchFamily="34" charset="0"/>
            </a:endParaRPr>
          </a:p>
        </p:txBody>
      </p:sp>
      <p:sp>
        <p:nvSpPr>
          <p:cNvPr id="14" name="Rectángulo 13"/>
          <p:cNvSpPr/>
          <p:nvPr/>
        </p:nvSpPr>
        <p:spPr>
          <a:xfrm>
            <a:off x="9359703" y="2386482"/>
            <a:ext cx="1111344" cy="830997"/>
          </a:xfrm>
          <a:prstGeom prst="rect">
            <a:avLst/>
          </a:prstGeom>
        </p:spPr>
        <p:txBody>
          <a:bodyPr wrap="square">
            <a:spAutoFit/>
          </a:bodyPr>
          <a:lstStyle/>
          <a:p>
            <a:pPr algn="ctr"/>
            <a:r>
              <a:rPr lang="es-MX" sz="4800" b="1" dirty="0" smtClean="0">
                <a:latin typeface="Century Gothic" panose="020B0502020202020204" pitchFamily="34" charset="0"/>
              </a:rPr>
              <a:t>03</a:t>
            </a:r>
            <a:endParaRPr lang="es-MX" sz="4800" b="1" dirty="0">
              <a:latin typeface="Century Gothic" panose="020B0502020202020204" pitchFamily="34" charset="0"/>
            </a:endParaRPr>
          </a:p>
        </p:txBody>
      </p:sp>
      <p:sp>
        <p:nvSpPr>
          <p:cNvPr id="16" name="Rectángulo 15"/>
          <p:cNvSpPr/>
          <p:nvPr/>
        </p:nvSpPr>
        <p:spPr>
          <a:xfrm>
            <a:off x="901166" y="5276679"/>
            <a:ext cx="10676542" cy="482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sz="2400" dirty="0"/>
          </a:p>
        </p:txBody>
      </p:sp>
    </p:spTree>
    <p:extLst>
      <p:ext uri="{BB962C8B-B14F-4D97-AF65-F5344CB8AC3E}">
        <p14:creationId xmlns:p14="http://schemas.microsoft.com/office/powerpoint/2010/main" val="849560220"/>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smtClean="0"/>
              <a:t>        </a:t>
            </a:r>
            <a:r>
              <a:rPr lang="es-CR" sz="2400" dirty="0" smtClean="0">
                <a:latin typeface="Century Gothic" panose="020B0502020202020204" pitchFamily="34" charset="0"/>
              </a:rPr>
              <a:t>MARCO MUESTRAL</a:t>
            </a:r>
            <a:endParaRPr lang="es-CR" sz="2400" dirty="0">
              <a:latin typeface="Book Antiqua" panose="02040602050305030304" pitchFamily="18" charset="0"/>
            </a:endParaRPr>
          </a:p>
        </p:txBody>
      </p:sp>
      <p:sp>
        <p:nvSpPr>
          <p:cNvPr id="2" name="Rectángulo 1"/>
          <p:cNvSpPr/>
          <p:nvPr/>
        </p:nvSpPr>
        <p:spPr>
          <a:xfrm>
            <a:off x="1137634" y="1666686"/>
            <a:ext cx="8948475" cy="3970318"/>
          </a:xfrm>
          <a:prstGeom prst="rect">
            <a:avLst/>
          </a:prstGeom>
        </p:spPr>
        <p:txBody>
          <a:bodyPr wrap="square">
            <a:spAutoFit/>
          </a:bodyPr>
          <a:lstStyle/>
          <a:p>
            <a:pPr algn="just"/>
            <a:r>
              <a:rPr lang="es-MX" b="1" dirty="0">
                <a:solidFill>
                  <a:srgbClr val="C00000"/>
                </a:solidFill>
                <a:latin typeface="Century Gothic" panose="020B0502020202020204" pitchFamily="34" charset="0"/>
              </a:rPr>
              <a:t>Ejemplos </a:t>
            </a:r>
            <a:endParaRPr lang="es-MX" b="1" dirty="0" smtClean="0">
              <a:solidFill>
                <a:srgbClr val="C00000"/>
              </a:solidFill>
              <a:latin typeface="Century Gothic" panose="020B0502020202020204" pitchFamily="34" charset="0"/>
            </a:endParaRPr>
          </a:p>
          <a:p>
            <a:pPr algn="just"/>
            <a:endParaRPr lang="es-MX" b="1" dirty="0">
              <a:solidFill>
                <a:schemeClr val="tx1">
                  <a:lumMod val="65000"/>
                  <a:lumOff val="35000"/>
                </a:schemeClr>
              </a:solidFill>
              <a:latin typeface="Century Gothic" panose="020B0502020202020204" pitchFamily="34" charset="0"/>
            </a:endParaRPr>
          </a:p>
          <a:p>
            <a:pPr algn="just"/>
            <a:r>
              <a:rPr lang="es-MX" dirty="0">
                <a:solidFill>
                  <a:schemeClr val="tx1">
                    <a:lumMod val="65000"/>
                    <a:lumOff val="35000"/>
                  </a:schemeClr>
                </a:solidFill>
                <a:latin typeface="Century Gothic" panose="020B0502020202020204" pitchFamily="34" charset="0"/>
              </a:rPr>
              <a:t>•</a:t>
            </a:r>
            <a:r>
              <a:rPr lang="es-MX" b="1" dirty="0">
                <a:solidFill>
                  <a:schemeClr val="tx1">
                    <a:lumMod val="65000"/>
                    <a:lumOff val="35000"/>
                  </a:schemeClr>
                </a:solidFill>
                <a:latin typeface="Century Gothic" panose="020B0502020202020204" pitchFamily="34" charset="0"/>
              </a:rPr>
              <a:t>En el muestreo por áreas</a:t>
            </a:r>
            <a:r>
              <a:rPr lang="es-MX" dirty="0">
                <a:solidFill>
                  <a:schemeClr val="tx1">
                    <a:lumMod val="65000"/>
                    <a:lumOff val="35000"/>
                  </a:schemeClr>
                </a:solidFill>
                <a:latin typeface="Century Gothic" panose="020B0502020202020204" pitchFamily="34" charset="0"/>
              </a:rPr>
              <a:t>, el marco consiste de mapas, pero éste puede construirse sin poner en el mapa a la población completa. </a:t>
            </a:r>
            <a:endParaRPr lang="es-MX" dirty="0" smtClean="0">
              <a:solidFill>
                <a:schemeClr val="tx1">
                  <a:lumMod val="65000"/>
                  <a:lumOff val="35000"/>
                </a:schemeClr>
              </a:solidFill>
              <a:latin typeface="Century Gothic" panose="020B0502020202020204" pitchFamily="34" charset="0"/>
            </a:endParaRPr>
          </a:p>
          <a:p>
            <a:pPr algn="just"/>
            <a:endParaRPr lang="es-MX" dirty="0">
              <a:solidFill>
                <a:schemeClr val="tx1">
                  <a:lumMod val="65000"/>
                  <a:lumOff val="35000"/>
                </a:schemeClr>
              </a:solidFill>
              <a:latin typeface="Century Gothic" panose="020B0502020202020204" pitchFamily="34" charset="0"/>
            </a:endParaRPr>
          </a:p>
          <a:p>
            <a:pPr algn="just"/>
            <a:r>
              <a:rPr lang="es-MX" dirty="0">
                <a:solidFill>
                  <a:schemeClr val="tx1">
                    <a:lumMod val="65000"/>
                    <a:lumOff val="35000"/>
                  </a:schemeClr>
                </a:solidFill>
                <a:latin typeface="Century Gothic" panose="020B0502020202020204" pitchFamily="34" charset="0"/>
              </a:rPr>
              <a:t>•Un marco de niños y niñas de escuela puede provenir de los distritos escolares que contienen escuelas, sus aulas y, por último, los niños y niñas. El diseño puede llevarse a cabo en varias etapas sin obtener una lista completa de todos los niños y niñas</a:t>
            </a:r>
            <a:r>
              <a:rPr lang="es-MX" dirty="0" smtClean="0">
                <a:solidFill>
                  <a:schemeClr val="tx1">
                    <a:lumMod val="65000"/>
                    <a:lumOff val="35000"/>
                  </a:schemeClr>
                </a:solidFill>
                <a:latin typeface="Century Gothic" panose="020B0502020202020204" pitchFamily="34" charset="0"/>
              </a:rPr>
              <a:t>.</a:t>
            </a:r>
          </a:p>
          <a:p>
            <a:pPr algn="just"/>
            <a:endParaRPr lang="es-MX" dirty="0">
              <a:solidFill>
                <a:schemeClr val="tx1">
                  <a:lumMod val="65000"/>
                  <a:lumOff val="35000"/>
                </a:schemeClr>
              </a:solidFill>
              <a:latin typeface="Century Gothic" panose="020B0502020202020204" pitchFamily="34" charset="0"/>
            </a:endParaRPr>
          </a:p>
          <a:p>
            <a:pPr algn="just"/>
            <a:r>
              <a:rPr lang="es-MX" dirty="0">
                <a:solidFill>
                  <a:schemeClr val="tx1">
                    <a:lumMod val="65000"/>
                    <a:lumOff val="35000"/>
                  </a:schemeClr>
                </a:solidFill>
                <a:latin typeface="Century Gothic" panose="020B0502020202020204" pitchFamily="34" charset="0"/>
              </a:rPr>
              <a:t>•En la práctica se utiliza como marco una lista de personas o de direcciones, un mapa con viviendas, una fotografía aérea, un directorio telefónico o cualquier material o procedimiento que permita identificar o localizar a los elementos de la población y seleccionar la muestra.</a:t>
            </a:r>
          </a:p>
        </p:txBody>
      </p:sp>
    </p:spTree>
    <p:extLst>
      <p:ext uri="{BB962C8B-B14F-4D97-AF65-F5344CB8AC3E}">
        <p14:creationId xmlns:p14="http://schemas.microsoft.com/office/powerpoint/2010/main" val="271974133"/>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smtClean="0"/>
              <a:t>        </a:t>
            </a:r>
            <a:r>
              <a:rPr lang="es-CR" sz="2400" dirty="0" smtClean="0">
                <a:latin typeface="Century Gothic" panose="020B0502020202020204" pitchFamily="34" charset="0"/>
              </a:rPr>
              <a:t>MARCO MUESTRAL</a:t>
            </a:r>
            <a:endParaRPr lang="es-CR" sz="2400" dirty="0">
              <a:latin typeface="Book Antiqua" panose="02040602050305030304" pitchFamily="18" charset="0"/>
            </a:endParaRPr>
          </a:p>
        </p:txBody>
      </p:sp>
      <p:pic>
        <p:nvPicPr>
          <p:cNvPr id="2" name="Imagen 1"/>
          <p:cNvPicPr>
            <a:picLocks noChangeAspect="1"/>
          </p:cNvPicPr>
          <p:nvPr/>
        </p:nvPicPr>
        <p:blipFill rotWithShape="1">
          <a:blip r:embed="rId2"/>
          <a:srcRect t="3972"/>
          <a:stretch/>
        </p:blipFill>
        <p:spPr>
          <a:xfrm>
            <a:off x="978392" y="1355779"/>
            <a:ext cx="9848850" cy="5286777"/>
          </a:xfrm>
          <a:prstGeom prst="rect">
            <a:avLst/>
          </a:prstGeom>
        </p:spPr>
      </p:pic>
    </p:spTree>
    <p:extLst>
      <p:ext uri="{BB962C8B-B14F-4D97-AF65-F5344CB8AC3E}">
        <p14:creationId xmlns:p14="http://schemas.microsoft.com/office/powerpoint/2010/main" val="971116734"/>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smtClean="0"/>
              <a:t>        </a:t>
            </a:r>
            <a:r>
              <a:rPr lang="es-CR" sz="2400" dirty="0" smtClean="0">
                <a:latin typeface="Century Gothic" panose="020B0502020202020204" pitchFamily="34" charset="0"/>
              </a:rPr>
              <a:t>MARCO MUESTRAL</a:t>
            </a:r>
            <a:endParaRPr lang="es-CR" sz="2400" dirty="0">
              <a:latin typeface="Book Antiqua" panose="02040602050305030304" pitchFamily="18" charset="0"/>
            </a:endParaRPr>
          </a:p>
        </p:txBody>
      </p:sp>
      <p:pic>
        <p:nvPicPr>
          <p:cNvPr id="3" name="Imagen 2"/>
          <p:cNvPicPr>
            <a:picLocks noChangeAspect="1"/>
          </p:cNvPicPr>
          <p:nvPr/>
        </p:nvPicPr>
        <p:blipFill rotWithShape="1">
          <a:blip r:embed="rId2"/>
          <a:srcRect b="26959"/>
          <a:stretch/>
        </p:blipFill>
        <p:spPr>
          <a:xfrm>
            <a:off x="1338799" y="1541457"/>
            <a:ext cx="9605866" cy="5168832"/>
          </a:xfrm>
          <a:prstGeom prst="rect">
            <a:avLst/>
          </a:prstGeom>
        </p:spPr>
      </p:pic>
    </p:spTree>
    <p:extLst>
      <p:ext uri="{BB962C8B-B14F-4D97-AF65-F5344CB8AC3E}">
        <p14:creationId xmlns:p14="http://schemas.microsoft.com/office/powerpoint/2010/main" val="3183321148"/>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smtClean="0"/>
              <a:t>        </a:t>
            </a:r>
            <a:r>
              <a:rPr lang="es-CR" sz="2400" dirty="0" smtClean="0">
                <a:latin typeface="Century Gothic" panose="020B0502020202020204" pitchFamily="34" charset="0"/>
              </a:rPr>
              <a:t>MARCO MUESTRAL</a:t>
            </a:r>
            <a:endParaRPr lang="es-CR" sz="2400" dirty="0">
              <a:latin typeface="Book Antiqua" panose="02040602050305030304" pitchFamily="18" charset="0"/>
            </a:endParaRPr>
          </a:p>
        </p:txBody>
      </p:sp>
      <p:pic>
        <p:nvPicPr>
          <p:cNvPr id="2" name="Imagen 1"/>
          <p:cNvPicPr>
            <a:picLocks noChangeAspect="1"/>
          </p:cNvPicPr>
          <p:nvPr/>
        </p:nvPicPr>
        <p:blipFill>
          <a:blip r:embed="rId2"/>
          <a:stretch>
            <a:fillRect/>
          </a:stretch>
        </p:blipFill>
        <p:spPr>
          <a:xfrm>
            <a:off x="1313072" y="1323975"/>
            <a:ext cx="9029700" cy="5534025"/>
          </a:xfrm>
          <a:prstGeom prst="rect">
            <a:avLst/>
          </a:prstGeom>
        </p:spPr>
      </p:pic>
    </p:spTree>
    <p:extLst>
      <p:ext uri="{BB962C8B-B14F-4D97-AF65-F5344CB8AC3E}">
        <p14:creationId xmlns:p14="http://schemas.microsoft.com/office/powerpoint/2010/main" val="3675906327"/>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smtClean="0"/>
              <a:t>        </a:t>
            </a:r>
            <a:r>
              <a:rPr lang="es-CR" sz="2400" dirty="0" smtClean="0">
                <a:latin typeface="Century Gothic" panose="020B0502020202020204" pitchFamily="34" charset="0"/>
              </a:rPr>
              <a:t>MARCO MUESTRAL</a:t>
            </a:r>
            <a:endParaRPr lang="es-CR" sz="2400" dirty="0">
              <a:latin typeface="Book Antiqua" panose="02040602050305030304" pitchFamily="18" charset="0"/>
            </a:endParaRPr>
          </a:p>
        </p:txBody>
      </p:sp>
      <p:pic>
        <p:nvPicPr>
          <p:cNvPr id="2" name="Imagen 1"/>
          <p:cNvPicPr>
            <a:picLocks noChangeAspect="1"/>
          </p:cNvPicPr>
          <p:nvPr/>
        </p:nvPicPr>
        <p:blipFill>
          <a:blip r:embed="rId2"/>
          <a:stretch>
            <a:fillRect/>
          </a:stretch>
        </p:blipFill>
        <p:spPr>
          <a:xfrm>
            <a:off x="2903923" y="1428955"/>
            <a:ext cx="5838825" cy="4924425"/>
          </a:xfrm>
          <a:prstGeom prst="rect">
            <a:avLst/>
          </a:prstGeom>
        </p:spPr>
      </p:pic>
    </p:spTree>
    <p:extLst>
      <p:ext uri="{BB962C8B-B14F-4D97-AF65-F5344CB8AC3E}">
        <p14:creationId xmlns:p14="http://schemas.microsoft.com/office/powerpoint/2010/main" val="3615825516"/>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16139"/>
            <a:ext cx="10515600" cy="1325563"/>
          </a:xfrm>
        </p:spPr>
        <p:txBody>
          <a:bodyPr>
            <a:normAutofit/>
          </a:bodyPr>
          <a:lstStyle/>
          <a:p>
            <a:r>
              <a:rPr lang="es-ES" sz="4000" b="1" dirty="0">
                <a:solidFill>
                  <a:schemeClr val="tx1">
                    <a:lumMod val="65000"/>
                    <a:lumOff val="35000"/>
                  </a:schemeClr>
                </a:solidFill>
                <a:latin typeface="Century Gothic" panose="020B0502020202020204" pitchFamily="34" charset="0"/>
                <a:ea typeface="+mn-ea"/>
                <a:cs typeface="+mn-cs"/>
              </a:rPr>
              <a:t>CONTENIDO</a:t>
            </a:r>
            <a:endParaRPr lang="es-CR" sz="4000" b="1" dirty="0">
              <a:solidFill>
                <a:schemeClr val="tx1">
                  <a:lumMod val="65000"/>
                  <a:lumOff val="35000"/>
                </a:schemeClr>
              </a:solidFill>
              <a:latin typeface="Century Gothic" panose="020B0502020202020204" pitchFamily="34" charset="0"/>
              <a:ea typeface="+mn-ea"/>
              <a:cs typeface="+mn-cs"/>
            </a:endParaRPr>
          </a:p>
        </p:txBody>
      </p:sp>
      <p:graphicFrame>
        <p:nvGraphicFramePr>
          <p:cNvPr id="5" name="Marcador de contenido 4"/>
          <p:cNvGraphicFramePr>
            <a:graphicFrameLocks/>
          </p:cNvGraphicFramePr>
          <p:nvPr>
            <p:extLst>
              <p:ext uri="{D42A27DB-BD31-4B8C-83A1-F6EECF244321}">
                <p14:modId xmlns:p14="http://schemas.microsoft.com/office/powerpoint/2010/main" val="3421953860"/>
              </p:ext>
            </p:extLst>
          </p:nvPr>
        </p:nvGraphicFramePr>
        <p:xfrm>
          <a:off x="6026210" y="2345099"/>
          <a:ext cx="5327590" cy="1828800"/>
        </p:xfrm>
        <a:graphic>
          <a:graphicData uri="http://schemas.openxmlformats.org/drawingml/2006/table">
            <a:tbl>
              <a:tblPr firstRow="1" bandRow="1">
                <a:tableStyleId>{5C22544A-7EE6-4342-B048-85BDC9FD1C3A}</a:tableStyleId>
              </a:tblPr>
              <a:tblGrid>
                <a:gridCol w="974003">
                  <a:extLst>
                    <a:ext uri="{9D8B030D-6E8A-4147-A177-3AD203B41FA5}">
                      <a16:colId xmlns:a16="http://schemas.microsoft.com/office/drawing/2014/main" val="20000"/>
                    </a:ext>
                  </a:extLst>
                </a:gridCol>
                <a:gridCol w="4353587">
                  <a:extLst>
                    <a:ext uri="{9D8B030D-6E8A-4147-A177-3AD203B41FA5}">
                      <a16:colId xmlns:a16="http://schemas.microsoft.com/office/drawing/2014/main" val="20001"/>
                    </a:ext>
                  </a:extLst>
                </a:gridCol>
              </a:tblGrid>
              <a:tr h="609600">
                <a:tc>
                  <a:txBody>
                    <a:bodyPr/>
                    <a:lstStyle/>
                    <a:p>
                      <a:pPr algn="r"/>
                      <a:r>
                        <a:rPr lang="es-MX" sz="2000" b="1" dirty="0" smtClean="0">
                          <a:solidFill>
                            <a:srgbClr val="0D5CAB"/>
                          </a:solidFill>
                        </a:rPr>
                        <a:t>2.1 </a:t>
                      </a:r>
                      <a:r>
                        <a:rPr lang="es-MX" sz="2000" b="1" dirty="0">
                          <a:solidFill>
                            <a:srgbClr val="0D5CAB"/>
                          </a:solidFill>
                        </a:rPr>
                        <a:t>|</a:t>
                      </a:r>
                      <a:endParaRPr lang="es-PA" sz="2000" b="1" dirty="0">
                        <a:solidFill>
                          <a:srgbClr val="0D5CAB"/>
                        </a:solidFill>
                      </a:endParaRPr>
                    </a:p>
                  </a:txBody>
                  <a:tcPr marL="121920" marR="12192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indent="0">
                        <a:buNone/>
                      </a:pPr>
                      <a:r>
                        <a:rPr lang="es-ES" sz="2000" b="0" dirty="0" smtClean="0">
                          <a:solidFill>
                            <a:srgbClr val="595959"/>
                          </a:solidFill>
                        </a:rPr>
                        <a:t>Determinación</a:t>
                      </a:r>
                      <a:r>
                        <a:rPr lang="es-ES" sz="2000" b="0" baseline="0" dirty="0" smtClean="0">
                          <a:solidFill>
                            <a:srgbClr val="595959"/>
                          </a:solidFill>
                        </a:rPr>
                        <a:t> tamaño de muestra</a:t>
                      </a:r>
                      <a:endParaRPr lang="es-CR" sz="2000" b="0" dirty="0">
                        <a:solidFill>
                          <a:srgbClr val="595959"/>
                        </a:solidFill>
                      </a:endParaRPr>
                    </a:p>
                  </a:txBody>
                  <a:tcPr marL="121920" marR="12192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09600">
                <a:tc>
                  <a:txBody>
                    <a:bodyPr/>
                    <a:lstStyle/>
                    <a:p>
                      <a:pPr algn="r"/>
                      <a:r>
                        <a:rPr lang="es-MX" sz="2000" b="1" dirty="0" smtClean="0">
                          <a:solidFill>
                            <a:srgbClr val="0D5CAB"/>
                          </a:solidFill>
                        </a:rPr>
                        <a:t>2.2 </a:t>
                      </a:r>
                      <a:r>
                        <a:rPr lang="es-MX" sz="2000" b="1" dirty="0">
                          <a:solidFill>
                            <a:srgbClr val="0D5CAB"/>
                          </a:solidFill>
                        </a:rPr>
                        <a:t>|</a:t>
                      </a:r>
                      <a:endParaRPr lang="es-PA" sz="2000" b="1" dirty="0">
                        <a:solidFill>
                          <a:srgbClr val="0D5CAB"/>
                        </a:solidFill>
                      </a:endParaRPr>
                    </a:p>
                  </a:txBody>
                  <a:tcPr marL="121920" marR="12192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indent="0">
                        <a:buNone/>
                      </a:pPr>
                      <a:r>
                        <a:rPr lang="es-ES" sz="2000" dirty="0" smtClean="0">
                          <a:solidFill>
                            <a:srgbClr val="595959"/>
                          </a:solidFill>
                        </a:rPr>
                        <a:t>Muestreo Aleatorio</a:t>
                      </a:r>
                      <a:r>
                        <a:rPr lang="es-ES" sz="2000" baseline="0" dirty="0" smtClean="0">
                          <a:solidFill>
                            <a:srgbClr val="595959"/>
                          </a:solidFill>
                        </a:rPr>
                        <a:t>  Simple</a:t>
                      </a:r>
                      <a:endParaRPr lang="es-CR" sz="2000" dirty="0">
                        <a:solidFill>
                          <a:srgbClr val="595959"/>
                        </a:solidFill>
                      </a:endParaRPr>
                    </a:p>
                  </a:txBody>
                  <a:tcPr marL="121920" marR="12192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09600">
                <a:tc>
                  <a:txBody>
                    <a:bodyPr/>
                    <a:lstStyle/>
                    <a:p>
                      <a:pPr algn="r"/>
                      <a:r>
                        <a:rPr lang="es-MX" sz="2000" b="1" dirty="0" smtClean="0">
                          <a:solidFill>
                            <a:srgbClr val="0D5CAB"/>
                          </a:solidFill>
                        </a:rPr>
                        <a:t>2.3 </a:t>
                      </a:r>
                      <a:r>
                        <a:rPr lang="es-MX" sz="2000" b="1" dirty="0">
                          <a:solidFill>
                            <a:srgbClr val="0D5CAB"/>
                          </a:solidFill>
                        </a:rPr>
                        <a:t>|</a:t>
                      </a:r>
                      <a:endParaRPr lang="es-PA" sz="2000" b="1" dirty="0">
                        <a:solidFill>
                          <a:srgbClr val="0D5CAB"/>
                        </a:solidFill>
                      </a:endParaRPr>
                    </a:p>
                  </a:txBody>
                  <a:tcPr marL="121920" marR="12192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indent="0">
                        <a:buNone/>
                      </a:pPr>
                      <a:r>
                        <a:rPr lang="es-ES" sz="2000" dirty="0" smtClean="0">
                          <a:solidFill>
                            <a:srgbClr val="595959"/>
                          </a:solidFill>
                        </a:rPr>
                        <a:t>Muestreo</a:t>
                      </a:r>
                      <a:r>
                        <a:rPr lang="es-ES" sz="2000" baseline="0" dirty="0" smtClean="0">
                          <a:solidFill>
                            <a:srgbClr val="595959"/>
                          </a:solidFill>
                        </a:rPr>
                        <a:t> por auditoría</a:t>
                      </a:r>
                      <a:r>
                        <a:rPr lang="es-ES" sz="2000" dirty="0" smtClean="0">
                          <a:solidFill>
                            <a:srgbClr val="595959"/>
                          </a:solidFill>
                        </a:rPr>
                        <a:t> </a:t>
                      </a:r>
                      <a:endParaRPr lang="es-CR" sz="2000" dirty="0">
                        <a:solidFill>
                          <a:srgbClr val="595959"/>
                        </a:solidFill>
                      </a:endParaRPr>
                    </a:p>
                  </a:txBody>
                  <a:tcPr marL="121920" marR="12192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3" name="Rectángulo 2"/>
          <p:cNvSpPr/>
          <p:nvPr/>
        </p:nvSpPr>
        <p:spPr>
          <a:xfrm>
            <a:off x="6096000" y="1802619"/>
            <a:ext cx="4622007" cy="423592"/>
          </a:xfrm>
          <a:prstGeom prst="rect">
            <a:avLst/>
          </a:prstGeom>
          <a:solidFill>
            <a:srgbClr val="0D5C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smtClean="0">
                <a:latin typeface="Century Gothic" panose="020B0502020202020204" pitchFamily="34" charset="0"/>
              </a:rPr>
              <a:t>2. Tamaño de la muestra</a:t>
            </a:r>
            <a:endParaRPr lang="es-CR" sz="2000" dirty="0">
              <a:latin typeface="Century Gothic" panose="020B0502020202020204" pitchFamily="34" charset="0"/>
            </a:endParaRPr>
          </a:p>
        </p:txBody>
      </p:sp>
      <p:sp>
        <p:nvSpPr>
          <p:cNvPr id="6" name="Rectángulo 5"/>
          <p:cNvSpPr/>
          <p:nvPr/>
        </p:nvSpPr>
        <p:spPr>
          <a:xfrm>
            <a:off x="6096000" y="4292787"/>
            <a:ext cx="4622007" cy="423592"/>
          </a:xfrm>
          <a:prstGeom prst="rect">
            <a:avLst/>
          </a:prstGeom>
          <a:solidFill>
            <a:srgbClr val="0D5C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smtClean="0">
                <a:latin typeface="Century Gothic" panose="020B0502020202020204" pitchFamily="34" charset="0"/>
              </a:rPr>
              <a:t>3.  Selección de la muestra</a:t>
            </a:r>
            <a:endParaRPr lang="es-CR" sz="2000" dirty="0">
              <a:latin typeface="Century Gothic" panose="020B0502020202020204" pitchFamily="34" charset="0"/>
            </a:endParaRPr>
          </a:p>
        </p:txBody>
      </p:sp>
      <p:sp>
        <p:nvSpPr>
          <p:cNvPr id="7" name="Rectángulo 6"/>
          <p:cNvSpPr/>
          <p:nvPr/>
        </p:nvSpPr>
        <p:spPr>
          <a:xfrm>
            <a:off x="634342" y="1802619"/>
            <a:ext cx="4622006" cy="423592"/>
          </a:xfrm>
          <a:prstGeom prst="rect">
            <a:avLst/>
          </a:prstGeom>
          <a:solidFill>
            <a:srgbClr val="0D5C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2000" dirty="0" smtClean="0">
                <a:latin typeface="Century Gothic" panose="020B0502020202020204" pitchFamily="34" charset="0"/>
              </a:rPr>
              <a:t> 1. Diseño de la muestra</a:t>
            </a:r>
            <a:endParaRPr lang="es-CR" sz="2000" dirty="0">
              <a:latin typeface="Century Gothic" panose="020B0502020202020204" pitchFamily="34" charset="0"/>
            </a:endParaRPr>
          </a:p>
        </p:txBody>
      </p:sp>
      <p:graphicFrame>
        <p:nvGraphicFramePr>
          <p:cNvPr id="4" name="Tabla 3"/>
          <p:cNvGraphicFramePr>
            <a:graphicFrameLocks noGrp="1"/>
          </p:cNvGraphicFramePr>
          <p:nvPr>
            <p:extLst>
              <p:ext uri="{D42A27DB-BD31-4B8C-83A1-F6EECF244321}">
                <p14:modId xmlns:p14="http://schemas.microsoft.com/office/powerpoint/2010/main" val="934574490"/>
              </p:ext>
            </p:extLst>
          </p:nvPr>
        </p:nvGraphicFramePr>
        <p:xfrm>
          <a:off x="634341" y="2424379"/>
          <a:ext cx="4622007" cy="1828800"/>
        </p:xfrm>
        <a:graphic>
          <a:graphicData uri="http://schemas.openxmlformats.org/drawingml/2006/table">
            <a:tbl>
              <a:tblPr firstRow="1" bandRow="1">
                <a:tableStyleId>{5C22544A-7EE6-4342-B048-85BDC9FD1C3A}</a:tableStyleId>
              </a:tblPr>
              <a:tblGrid>
                <a:gridCol w="845007">
                  <a:extLst>
                    <a:ext uri="{9D8B030D-6E8A-4147-A177-3AD203B41FA5}">
                      <a16:colId xmlns:a16="http://schemas.microsoft.com/office/drawing/2014/main" val="1845623852"/>
                    </a:ext>
                  </a:extLst>
                </a:gridCol>
                <a:gridCol w="3777000">
                  <a:extLst>
                    <a:ext uri="{9D8B030D-6E8A-4147-A177-3AD203B41FA5}">
                      <a16:colId xmlns:a16="http://schemas.microsoft.com/office/drawing/2014/main" val="2982886800"/>
                    </a:ext>
                  </a:extLst>
                </a:gridCol>
              </a:tblGrid>
              <a:tr h="609600">
                <a:tc>
                  <a:txBody>
                    <a:bodyPr/>
                    <a:lstStyle/>
                    <a:p>
                      <a:pPr algn="r"/>
                      <a:r>
                        <a:rPr lang="es-MX" sz="2000" b="1" dirty="0" smtClean="0">
                          <a:solidFill>
                            <a:srgbClr val="0D5CAB"/>
                          </a:solidFill>
                        </a:rPr>
                        <a:t>1.1 </a:t>
                      </a:r>
                      <a:r>
                        <a:rPr lang="es-MX" sz="2000" b="1" dirty="0">
                          <a:solidFill>
                            <a:srgbClr val="0D5CAB"/>
                          </a:solidFill>
                        </a:rPr>
                        <a:t>|</a:t>
                      </a:r>
                      <a:endParaRPr lang="es-PA" sz="2000" b="1" dirty="0">
                        <a:solidFill>
                          <a:srgbClr val="0D5CAB"/>
                        </a:solidFill>
                      </a:endParaRPr>
                    </a:p>
                  </a:txBody>
                  <a:tcPr marL="121920" marR="12192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indent="0">
                        <a:buNone/>
                      </a:pPr>
                      <a:r>
                        <a:rPr lang="es-ES" sz="2000" b="0" dirty="0" smtClean="0">
                          <a:solidFill>
                            <a:srgbClr val="595959"/>
                          </a:solidFill>
                        </a:rPr>
                        <a:t>Etapas de la encuesta</a:t>
                      </a:r>
                      <a:endParaRPr lang="es-CR" sz="2000" b="0" dirty="0">
                        <a:solidFill>
                          <a:srgbClr val="595959"/>
                        </a:solidFill>
                      </a:endParaRPr>
                    </a:p>
                  </a:txBody>
                  <a:tcPr marL="121920" marR="12192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5019571"/>
                  </a:ext>
                </a:extLst>
              </a:tr>
              <a:tr h="609600">
                <a:tc>
                  <a:txBody>
                    <a:bodyPr/>
                    <a:lstStyle/>
                    <a:p>
                      <a:pPr algn="r"/>
                      <a:r>
                        <a:rPr lang="es-MX" sz="2000" b="1" dirty="0" smtClean="0">
                          <a:solidFill>
                            <a:srgbClr val="0D5CAB"/>
                          </a:solidFill>
                        </a:rPr>
                        <a:t>1.2 </a:t>
                      </a:r>
                      <a:r>
                        <a:rPr lang="es-MX" sz="2000" b="1" dirty="0">
                          <a:solidFill>
                            <a:srgbClr val="0D5CAB"/>
                          </a:solidFill>
                        </a:rPr>
                        <a:t>|</a:t>
                      </a:r>
                      <a:endParaRPr lang="es-PA" sz="2000" b="1" dirty="0">
                        <a:solidFill>
                          <a:srgbClr val="0D5CAB"/>
                        </a:solidFill>
                      </a:endParaRPr>
                    </a:p>
                  </a:txBody>
                  <a:tcPr marL="121920" marR="12192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indent="0">
                        <a:buNone/>
                      </a:pPr>
                      <a:r>
                        <a:rPr lang="es-ES" sz="2000" dirty="0" smtClean="0">
                          <a:solidFill>
                            <a:srgbClr val="595959"/>
                          </a:solidFill>
                        </a:rPr>
                        <a:t>Conceptos</a:t>
                      </a:r>
                      <a:r>
                        <a:rPr lang="es-ES" sz="2000" baseline="0" dirty="0" smtClean="0">
                          <a:solidFill>
                            <a:srgbClr val="595959"/>
                          </a:solidFill>
                        </a:rPr>
                        <a:t> básicos y definiciones</a:t>
                      </a:r>
                      <a:endParaRPr lang="es-CR" sz="2000" dirty="0">
                        <a:solidFill>
                          <a:srgbClr val="595959"/>
                        </a:solidFill>
                      </a:endParaRPr>
                    </a:p>
                  </a:txBody>
                  <a:tcPr marL="121920" marR="12192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94492997"/>
                  </a:ext>
                </a:extLst>
              </a:tr>
              <a:tr h="609600">
                <a:tc>
                  <a:txBody>
                    <a:bodyPr/>
                    <a:lstStyle/>
                    <a:p>
                      <a:pPr algn="r"/>
                      <a:r>
                        <a:rPr lang="es-MX" sz="2000" b="1" dirty="0" smtClean="0">
                          <a:solidFill>
                            <a:srgbClr val="0D5CAB"/>
                          </a:solidFill>
                        </a:rPr>
                        <a:t>1.3 </a:t>
                      </a:r>
                      <a:r>
                        <a:rPr lang="es-MX" sz="2000" b="1" dirty="0">
                          <a:solidFill>
                            <a:srgbClr val="0D5CAB"/>
                          </a:solidFill>
                        </a:rPr>
                        <a:t>|</a:t>
                      </a:r>
                      <a:endParaRPr lang="es-PA" sz="2000" b="1" dirty="0">
                        <a:solidFill>
                          <a:srgbClr val="0D5CAB"/>
                        </a:solidFill>
                      </a:endParaRPr>
                    </a:p>
                  </a:txBody>
                  <a:tcPr marL="121920" marR="12192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indent="0">
                        <a:buNone/>
                      </a:pPr>
                      <a:r>
                        <a:rPr lang="es-ES" sz="2000" dirty="0" smtClean="0">
                          <a:solidFill>
                            <a:srgbClr val="595959"/>
                          </a:solidFill>
                        </a:rPr>
                        <a:t>Inferencia</a:t>
                      </a:r>
                      <a:r>
                        <a:rPr lang="es-ES" sz="2000" baseline="0" dirty="0" smtClean="0">
                          <a:solidFill>
                            <a:srgbClr val="595959"/>
                          </a:solidFill>
                        </a:rPr>
                        <a:t> estadística </a:t>
                      </a:r>
                      <a:endParaRPr lang="es-CR" sz="2000" dirty="0">
                        <a:solidFill>
                          <a:srgbClr val="595959"/>
                        </a:solidFill>
                      </a:endParaRPr>
                    </a:p>
                  </a:txBody>
                  <a:tcPr marL="121920" marR="12192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58941404"/>
                  </a:ext>
                </a:extLst>
              </a:tr>
            </a:tbl>
          </a:graphicData>
        </a:graphic>
      </p:graphicFrame>
      <p:graphicFrame>
        <p:nvGraphicFramePr>
          <p:cNvPr id="8" name="Tabla 7"/>
          <p:cNvGraphicFramePr>
            <a:graphicFrameLocks noGrp="1"/>
          </p:cNvGraphicFramePr>
          <p:nvPr>
            <p:extLst>
              <p:ext uri="{D42A27DB-BD31-4B8C-83A1-F6EECF244321}">
                <p14:modId xmlns:p14="http://schemas.microsoft.com/office/powerpoint/2010/main" val="627427896"/>
              </p:ext>
            </p:extLst>
          </p:nvPr>
        </p:nvGraphicFramePr>
        <p:xfrm>
          <a:off x="6026210" y="4877296"/>
          <a:ext cx="4622007" cy="1219200"/>
        </p:xfrm>
        <a:graphic>
          <a:graphicData uri="http://schemas.openxmlformats.org/drawingml/2006/table">
            <a:tbl>
              <a:tblPr firstRow="1" bandRow="1">
                <a:tableStyleId>{5C22544A-7EE6-4342-B048-85BDC9FD1C3A}</a:tableStyleId>
              </a:tblPr>
              <a:tblGrid>
                <a:gridCol w="845007">
                  <a:extLst>
                    <a:ext uri="{9D8B030D-6E8A-4147-A177-3AD203B41FA5}">
                      <a16:colId xmlns:a16="http://schemas.microsoft.com/office/drawing/2014/main" val="2447549297"/>
                    </a:ext>
                  </a:extLst>
                </a:gridCol>
                <a:gridCol w="3777000">
                  <a:extLst>
                    <a:ext uri="{9D8B030D-6E8A-4147-A177-3AD203B41FA5}">
                      <a16:colId xmlns:a16="http://schemas.microsoft.com/office/drawing/2014/main" val="3207178285"/>
                    </a:ext>
                  </a:extLst>
                </a:gridCol>
              </a:tblGrid>
              <a:tr h="609600">
                <a:tc>
                  <a:txBody>
                    <a:bodyPr/>
                    <a:lstStyle/>
                    <a:p>
                      <a:pPr algn="r"/>
                      <a:r>
                        <a:rPr lang="es-MX" sz="2000" b="1" dirty="0" smtClean="0">
                          <a:solidFill>
                            <a:srgbClr val="0D5CAB"/>
                          </a:solidFill>
                        </a:rPr>
                        <a:t>2.1 </a:t>
                      </a:r>
                      <a:r>
                        <a:rPr lang="es-MX" sz="2000" b="1" dirty="0">
                          <a:solidFill>
                            <a:srgbClr val="0D5CAB"/>
                          </a:solidFill>
                        </a:rPr>
                        <a:t>|</a:t>
                      </a:r>
                      <a:endParaRPr lang="es-PA" sz="2000" b="1" dirty="0">
                        <a:solidFill>
                          <a:srgbClr val="0D5CAB"/>
                        </a:solidFill>
                      </a:endParaRPr>
                    </a:p>
                  </a:txBody>
                  <a:tcPr marL="121920" marR="12192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indent="0">
                        <a:buNone/>
                      </a:pPr>
                      <a:r>
                        <a:rPr lang="es-ES" sz="2000" b="0" dirty="0" smtClean="0">
                          <a:solidFill>
                            <a:srgbClr val="595959"/>
                          </a:solidFill>
                        </a:rPr>
                        <a:t>Muestreo aleatorio</a:t>
                      </a:r>
                      <a:endParaRPr lang="es-CR" sz="2000" b="0" dirty="0">
                        <a:solidFill>
                          <a:srgbClr val="595959"/>
                        </a:solidFill>
                      </a:endParaRPr>
                    </a:p>
                  </a:txBody>
                  <a:tcPr marL="121920" marR="12192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42969012"/>
                  </a:ext>
                </a:extLst>
              </a:tr>
              <a:tr h="609600">
                <a:tc>
                  <a:txBody>
                    <a:bodyPr/>
                    <a:lstStyle/>
                    <a:p>
                      <a:pPr algn="r"/>
                      <a:r>
                        <a:rPr lang="es-MX" sz="2000" b="1" dirty="0" smtClean="0">
                          <a:solidFill>
                            <a:srgbClr val="0D5CAB"/>
                          </a:solidFill>
                        </a:rPr>
                        <a:t>2.2 </a:t>
                      </a:r>
                      <a:r>
                        <a:rPr lang="es-MX" sz="2000" b="1" dirty="0">
                          <a:solidFill>
                            <a:srgbClr val="0D5CAB"/>
                          </a:solidFill>
                        </a:rPr>
                        <a:t>|</a:t>
                      </a:r>
                      <a:endParaRPr lang="es-PA" sz="2000" b="1" dirty="0">
                        <a:solidFill>
                          <a:srgbClr val="0D5CAB"/>
                        </a:solidFill>
                      </a:endParaRPr>
                    </a:p>
                  </a:txBody>
                  <a:tcPr marL="121920" marR="12192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indent="0">
                        <a:buNone/>
                      </a:pPr>
                      <a:r>
                        <a:rPr lang="es-ES" sz="2000" dirty="0" smtClean="0">
                          <a:solidFill>
                            <a:srgbClr val="595959"/>
                          </a:solidFill>
                        </a:rPr>
                        <a:t>Muestreo sistemático</a:t>
                      </a:r>
                      <a:endParaRPr lang="es-CR" sz="2000" dirty="0">
                        <a:solidFill>
                          <a:srgbClr val="595959"/>
                        </a:solidFill>
                      </a:endParaRPr>
                    </a:p>
                  </a:txBody>
                  <a:tcPr marL="121920" marR="12192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67779589"/>
                  </a:ext>
                </a:extLst>
              </a:tr>
            </a:tbl>
          </a:graphicData>
        </a:graphic>
      </p:graphicFrame>
    </p:spTree>
    <p:extLst>
      <p:ext uri="{BB962C8B-B14F-4D97-AF65-F5344CB8AC3E}">
        <p14:creationId xmlns:p14="http://schemas.microsoft.com/office/powerpoint/2010/main" val="3013749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Conector recto 13"/>
          <p:cNvCxnSpPr/>
          <p:nvPr/>
        </p:nvCxnSpPr>
        <p:spPr>
          <a:xfrm flipH="1">
            <a:off x="5336092" y="-4"/>
            <a:ext cx="3840482" cy="2762025"/>
          </a:xfrm>
          <a:prstGeom prst="line">
            <a:avLst/>
          </a:prstGeom>
          <a:ln w="762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ector recto 16"/>
          <p:cNvCxnSpPr/>
          <p:nvPr/>
        </p:nvCxnSpPr>
        <p:spPr>
          <a:xfrm flipH="1">
            <a:off x="648789" y="-4"/>
            <a:ext cx="3840482" cy="2762025"/>
          </a:xfrm>
          <a:prstGeom prst="line">
            <a:avLst/>
          </a:prstGeom>
          <a:ln w="571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Rectángulo 17"/>
          <p:cNvSpPr/>
          <p:nvPr/>
        </p:nvSpPr>
        <p:spPr>
          <a:xfrm rot="16200000">
            <a:off x="2666999" y="-2667001"/>
            <a:ext cx="6858004" cy="12191997"/>
          </a:xfrm>
          <a:prstGeom prst="rect">
            <a:avLst/>
          </a:prstGeom>
          <a:solidFill>
            <a:srgbClr val="054E7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R"/>
          </a:p>
        </p:txBody>
      </p:sp>
      <p:sp>
        <p:nvSpPr>
          <p:cNvPr id="25" name="4 Rectángulo redondeado"/>
          <p:cNvSpPr/>
          <p:nvPr/>
        </p:nvSpPr>
        <p:spPr>
          <a:xfrm>
            <a:off x="2212258" y="2329973"/>
            <a:ext cx="7138219" cy="86409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R" sz="2400" b="1" dirty="0">
                <a:latin typeface="Century Gothic" panose="020B0502020202020204" pitchFamily="34" charset="0"/>
              </a:rPr>
              <a:t>INFERENCIA ESTADÍSTICA</a:t>
            </a:r>
            <a:br>
              <a:rPr lang="es-CR" sz="2400" b="1" dirty="0">
                <a:latin typeface="Century Gothic" panose="020B0502020202020204" pitchFamily="34" charset="0"/>
              </a:rPr>
            </a:br>
            <a:r>
              <a:rPr lang="es-CR" sz="2400" dirty="0">
                <a:latin typeface="Century Gothic" panose="020B0502020202020204" pitchFamily="34" charset="0"/>
              </a:rPr>
              <a:t>VALOR POBLACIONAL, MUESTRAL Y ERRORES </a:t>
            </a:r>
            <a:endParaRPr lang="es-CR" sz="2400" dirty="0">
              <a:latin typeface="Book Antiqua" panose="02040602050305030304" pitchFamily="18" charset="0"/>
            </a:endParaRPr>
          </a:p>
        </p:txBody>
      </p:sp>
      <p:pic>
        <p:nvPicPr>
          <p:cNvPr id="29" name="Imagen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8450" y="3927251"/>
            <a:ext cx="5144607" cy="3975378"/>
          </a:xfrm>
          <a:prstGeom prst="rect">
            <a:avLst/>
          </a:prstGeom>
        </p:spPr>
      </p:pic>
      <p:pic>
        <p:nvPicPr>
          <p:cNvPr id="30" name="Imagen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3853" y="3936664"/>
            <a:ext cx="5144607" cy="3975378"/>
          </a:xfrm>
          <a:prstGeom prst="rect">
            <a:avLst/>
          </a:prstGeom>
        </p:spPr>
      </p:pic>
      <p:pic>
        <p:nvPicPr>
          <p:cNvPr id="31" name="Imagen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46156" y="3930035"/>
            <a:ext cx="5144607" cy="3975378"/>
          </a:xfrm>
          <a:prstGeom prst="rect">
            <a:avLst/>
          </a:prstGeom>
        </p:spPr>
      </p:pic>
      <p:pic>
        <p:nvPicPr>
          <p:cNvPr id="32" name="Imagen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18459" y="3936664"/>
            <a:ext cx="5144607" cy="3975378"/>
          </a:xfrm>
          <a:prstGeom prst="rect">
            <a:avLst/>
          </a:prstGeom>
        </p:spPr>
      </p:pic>
      <p:pic>
        <p:nvPicPr>
          <p:cNvPr id="33" name="Imagen 32"/>
          <p:cNvPicPr>
            <a:picLocks noChangeAspect="1"/>
          </p:cNvPicPr>
          <p:nvPr/>
        </p:nvPicPr>
        <p:blipFill rotWithShape="1">
          <a:blip r:embed="rId2" cstate="print">
            <a:extLst>
              <a:ext uri="{28A0092B-C50C-407E-A947-70E740481C1C}">
                <a14:useLocalDpi xmlns:a14="http://schemas.microsoft.com/office/drawing/2010/main" val="0"/>
              </a:ext>
            </a:extLst>
          </a:blip>
          <a:srcRect r="37688" b="28377"/>
          <a:stretch/>
        </p:blipFill>
        <p:spPr>
          <a:xfrm>
            <a:off x="8990763" y="3930035"/>
            <a:ext cx="3205720" cy="2847283"/>
          </a:xfrm>
          <a:prstGeom prst="rect">
            <a:avLst/>
          </a:prstGeom>
        </p:spPr>
      </p:pic>
    </p:spTree>
    <p:extLst>
      <p:ext uri="{BB962C8B-B14F-4D97-AF65-F5344CB8AC3E}">
        <p14:creationId xmlns:p14="http://schemas.microsoft.com/office/powerpoint/2010/main" val="3696409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356803" y="1162594"/>
            <a:ext cx="3760604" cy="2368369"/>
          </a:xfrm>
        </p:spPr>
        <p:txBody>
          <a:bodyPr>
            <a:normAutofit/>
          </a:bodyPr>
          <a:lstStyle/>
          <a:p>
            <a:pPr marL="0" indent="0" algn="just">
              <a:buNone/>
            </a:pPr>
            <a:endParaRPr lang="es-MX" sz="2000" dirty="0" smtClean="0">
              <a:solidFill>
                <a:schemeClr val="tx1">
                  <a:lumMod val="75000"/>
                  <a:lumOff val="25000"/>
                </a:schemeClr>
              </a:solidFill>
              <a:latin typeface="Century Gothic" panose="020B0502020202020204" pitchFamily="34" charset="0"/>
            </a:endParaRPr>
          </a:p>
          <a:p>
            <a:pPr marL="0" indent="0" algn="just">
              <a:buNone/>
            </a:pPr>
            <a:r>
              <a:rPr lang="es-MX" sz="2000" dirty="0" smtClean="0">
                <a:solidFill>
                  <a:schemeClr val="tx1">
                    <a:lumMod val="75000"/>
                    <a:lumOff val="25000"/>
                  </a:schemeClr>
                </a:solidFill>
                <a:latin typeface="Century Gothic" panose="020B0502020202020204" pitchFamily="34" charset="0"/>
              </a:rPr>
              <a:t>Valor </a:t>
            </a:r>
            <a:r>
              <a:rPr lang="es-MX" sz="2000" dirty="0">
                <a:solidFill>
                  <a:schemeClr val="tx1">
                    <a:lumMod val="75000"/>
                    <a:lumOff val="25000"/>
                  </a:schemeClr>
                </a:solidFill>
                <a:latin typeface="Century Gothic" panose="020B0502020202020204" pitchFamily="34" charset="0"/>
              </a:rPr>
              <a:t>numérico que sintetiza una o más características de la población de los N elementos de un población completa</a:t>
            </a:r>
          </a:p>
          <a:p>
            <a:pPr marL="0" indent="0">
              <a:buNone/>
            </a:pPr>
            <a:endParaRPr lang="es-ES" sz="2400" dirty="0">
              <a:latin typeface="Century Gothic" panose="020B0502020202020204" pitchFamily="34" charset="0"/>
            </a:endParaRPr>
          </a:p>
        </p:txBody>
      </p:sp>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smtClean="0"/>
              <a:t>        </a:t>
            </a:r>
            <a:r>
              <a:rPr lang="es-CR" sz="3200" dirty="0" smtClean="0">
                <a:latin typeface="Century Gothic" panose="020B0502020202020204" pitchFamily="34" charset="0"/>
              </a:rPr>
              <a:t>OBJETIVO DEL MUESTREO:  INFERENCIA ESTADÍSTICA</a:t>
            </a:r>
            <a:endParaRPr lang="es-CR" sz="3200" dirty="0">
              <a:solidFill>
                <a:schemeClr val="bg1"/>
              </a:solidFill>
              <a:latin typeface="Century Gothic" panose="020B0502020202020204" pitchFamily="34" charset="0"/>
            </a:endParaRPr>
          </a:p>
        </p:txBody>
      </p:sp>
      <p:pic>
        <p:nvPicPr>
          <p:cNvPr id="5" name="Imagen 4"/>
          <p:cNvPicPr>
            <a:picLocks noChangeAspect="1"/>
          </p:cNvPicPr>
          <p:nvPr/>
        </p:nvPicPr>
        <p:blipFill>
          <a:blip r:embed="rId2"/>
          <a:stretch>
            <a:fillRect/>
          </a:stretch>
        </p:blipFill>
        <p:spPr>
          <a:xfrm>
            <a:off x="7666585" y="1721680"/>
            <a:ext cx="1752600" cy="1371600"/>
          </a:xfrm>
          <a:prstGeom prst="rect">
            <a:avLst/>
          </a:prstGeom>
        </p:spPr>
      </p:pic>
      <p:sp>
        <p:nvSpPr>
          <p:cNvPr id="6" name="Rectángulo 5"/>
          <p:cNvSpPr/>
          <p:nvPr/>
        </p:nvSpPr>
        <p:spPr>
          <a:xfrm>
            <a:off x="0" y="1164295"/>
            <a:ext cx="2078182" cy="2840182"/>
          </a:xfrm>
          <a:prstGeom prst="rect">
            <a:avLst/>
          </a:prstGeom>
          <a:solidFill>
            <a:srgbClr val="9FB5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dirty="0">
                <a:latin typeface="Century Gothic" panose="020B0502020202020204" pitchFamily="34" charset="0"/>
              </a:rPr>
              <a:t>Valor poblacional</a:t>
            </a:r>
            <a:endParaRPr lang="es-MX" sz="2400" dirty="0" smtClean="0">
              <a:latin typeface="Century Gothic" panose="020B0502020202020204" pitchFamily="34" charset="0"/>
            </a:endParaRPr>
          </a:p>
        </p:txBody>
      </p:sp>
      <p:sp>
        <p:nvSpPr>
          <p:cNvPr id="2" name="Rectángulo 1"/>
          <p:cNvSpPr/>
          <p:nvPr/>
        </p:nvSpPr>
        <p:spPr>
          <a:xfrm>
            <a:off x="9597837" y="1698681"/>
            <a:ext cx="2274616" cy="1477328"/>
          </a:xfrm>
          <a:prstGeom prst="rect">
            <a:avLst/>
          </a:prstGeom>
        </p:spPr>
        <p:txBody>
          <a:bodyPr wrap="square">
            <a:spAutoFit/>
          </a:bodyPr>
          <a:lstStyle/>
          <a:p>
            <a:r>
              <a:rPr lang="es-MX" dirty="0">
                <a:solidFill>
                  <a:srgbClr val="9FB52E"/>
                </a:solidFill>
                <a:latin typeface="Century Gothic "/>
              </a:rPr>
              <a:t>Otros casos son: </a:t>
            </a:r>
            <a:endParaRPr lang="es-MX" dirty="0" smtClean="0">
              <a:solidFill>
                <a:srgbClr val="9FB52E"/>
              </a:solidFill>
              <a:latin typeface="Century Gothic "/>
            </a:endParaRPr>
          </a:p>
          <a:p>
            <a:pPr marL="285750" indent="-285750">
              <a:buFont typeface="Arial" panose="020B0604020202020204" pitchFamily="34" charset="0"/>
              <a:buChar char="•"/>
            </a:pPr>
            <a:r>
              <a:rPr lang="es-MX" dirty="0" smtClean="0">
                <a:solidFill>
                  <a:schemeClr val="bg2">
                    <a:lumMod val="25000"/>
                  </a:schemeClr>
                </a:solidFill>
                <a:latin typeface="Century Gothic "/>
              </a:rPr>
              <a:t>Proporciones (P)</a:t>
            </a:r>
          </a:p>
          <a:p>
            <a:pPr marL="285750" indent="-285750">
              <a:buFont typeface="Arial" panose="020B0604020202020204" pitchFamily="34" charset="0"/>
              <a:buChar char="•"/>
            </a:pPr>
            <a:r>
              <a:rPr lang="es-MX" dirty="0" smtClean="0">
                <a:solidFill>
                  <a:schemeClr val="bg2">
                    <a:lumMod val="25000"/>
                  </a:schemeClr>
                </a:solidFill>
                <a:latin typeface="Century Gothic "/>
              </a:rPr>
              <a:t>Medianas (Me)</a:t>
            </a:r>
          </a:p>
          <a:p>
            <a:pPr marL="285750" indent="-285750">
              <a:buFont typeface="Arial" panose="020B0604020202020204" pitchFamily="34" charset="0"/>
              <a:buChar char="•"/>
            </a:pPr>
            <a:r>
              <a:rPr lang="es-MX" dirty="0" smtClean="0">
                <a:solidFill>
                  <a:schemeClr val="bg2">
                    <a:lumMod val="25000"/>
                  </a:schemeClr>
                </a:solidFill>
                <a:latin typeface="Century Gothic "/>
              </a:rPr>
              <a:t>Modas (Mo)</a:t>
            </a:r>
          </a:p>
          <a:p>
            <a:r>
              <a:rPr lang="es-MX" dirty="0" smtClean="0"/>
              <a:t>…</a:t>
            </a:r>
            <a:endParaRPr lang="es-MX" dirty="0"/>
          </a:p>
        </p:txBody>
      </p:sp>
      <p:sp>
        <p:nvSpPr>
          <p:cNvPr id="9" name="Rectángulo 8"/>
          <p:cNvSpPr/>
          <p:nvPr/>
        </p:nvSpPr>
        <p:spPr>
          <a:xfrm>
            <a:off x="6574679" y="1437587"/>
            <a:ext cx="1210588" cy="369332"/>
          </a:xfrm>
          <a:prstGeom prst="rect">
            <a:avLst/>
          </a:prstGeom>
        </p:spPr>
        <p:txBody>
          <a:bodyPr wrap="none">
            <a:spAutoFit/>
          </a:bodyPr>
          <a:lstStyle/>
          <a:p>
            <a:r>
              <a:rPr lang="es-MX" b="1" dirty="0" smtClean="0">
                <a:solidFill>
                  <a:srgbClr val="9FB52E"/>
                </a:solidFill>
                <a:latin typeface="Century Gothic "/>
              </a:rPr>
              <a:t>Ejemplos</a:t>
            </a:r>
            <a:endParaRPr lang="es-CR" dirty="0">
              <a:solidFill>
                <a:srgbClr val="9FB52E"/>
              </a:solidFill>
              <a:latin typeface="Century Gothic "/>
            </a:endParaRPr>
          </a:p>
        </p:txBody>
      </p:sp>
      <p:cxnSp>
        <p:nvCxnSpPr>
          <p:cNvPr id="14" name="Conector recto 13"/>
          <p:cNvCxnSpPr/>
          <p:nvPr/>
        </p:nvCxnSpPr>
        <p:spPr>
          <a:xfrm>
            <a:off x="1911927" y="3990622"/>
            <a:ext cx="10280073" cy="0"/>
          </a:xfrm>
          <a:prstGeom prst="line">
            <a:avLst/>
          </a:prstGeom>
          <a:ln>
            <a:solidFill>
              <a:srgbClr val="9FB52E"/>
            </a:solidFill>
            <a:prstDash val="dash"/>
          </a:ln>
        </p:spPr>
        <p:style>
          <a:lnRef idx="1">
            <a:schemeClr val="accent1"/>
          </a:lnRef>
          <a:fillRef idx="0">
            <a:schemeClr val="accent1"/>
          </a:fillRef>
          <a:effectRef idx="0">
            <a:schemeClr val="accent1"/>
          </a:effectRef>
          <a:fontRef idx="minor">
            <a:schemeClr val="tx1"/>
          </a:fontRef>
        </p:style>
      </p:cxnSp>
      <p:sp>
        <p:nvSpPr>
          <p:cNvPr id="15" name="Rectángulo 14"/>
          <p:cNvSpPr/>
          <p:nvPr/>
        </p:nvSpPr>
        <p:spPr>
          <a:xfrm>
            <a:off x="6349320" y="1164294"/>
            <a:ext cx="46708" cy="2840183"/>
          </a:xfrm>
          <a:prstGeom prst="rect">
            <a:avLst/>
          </a:prstGeom>
          <a:solidFill>
            <a:srgbClr val="9FB5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smtClean="0">
              <a:latin typeface="Century Gothic" panose="020B0502020202020204" pitchFamily="34" charset="0"/>
            </a:endParaRPr>
          </a:p>
        </p:txBody>
      </p:sp>
      <p:sp>
        <p:nvSpPr>
          <p:cNvPr id="17" name="Rectángulo 16"/>
          <p:cNvSpPr/>
          <p:nvPr/>
        </p:nvSpPr>
        <p:spPr>
          <a:xfrm>
            <a:off x="0" y="4004476"/>
            <a:ext cx="2078182" cy="285352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dirty="0">
                <a:latin typeface="Century Gothic" panose="020B0502020202020204" pitchFamily="34" charset="0"/>
              </a:rPr>
              <a:t>Valor </a:t>
            </a:r>
            <a:r>
              <a:rPr lang="es-MX" sz="2400" dirty="0" smtClean="0">
                <a:latin typeface="Century Gothic" panose="020B0502020202020204" pitchFamily="34" charset="0"/>
              </a:rPr>
              <a:t>muestral</a:t>
            </a:r>
          </a:p>
        </p:txBody>
      </p:sp>
      <p:sp>
        <p:nvSpPr>
          <p:cNvPr id="18" name="Marcador de contenido 2"/>
          <p:cNvSpPr txBox="1">
            <a:spLocks/>
          </p:cNvSpPr>
          <p:nvPr/>
        </p:nvSpPr>
        <p:spPr>
          <a:xfrm>
            <a:off x="2368838" y="4493347"/>
            <a:ext cx="3748569" cy="13090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s-MX" sz="2000" dirty="0" smtClean="0">
                <a:solidFill>
                  <a:schemeClr val="tx1">
                    <a:lumMod val="75000"/>
                    <a:lumOff val="25000"/>
                  </a:schemeClr>
                </a:solidFill>
                <a:latin typeface="Century Gothic" panose="020B0502020202020204" pitchFamily="34" charset="0"/>
              </a:rPr>
              <a:t>Estimación que se calcula con base en n elementos de la muestra. </a:t>
            </a:r>
          </a:p>
          <a:p>
            <a:endParaRPr lang="es-MX" sz="2000" dirty="0"/>
          </a:p>
        </p:txBody>
      </p:sp>
      <p:sp>
        <p:nvSpPr>
          <p:cNvPr id="20" name="Rectángulo 19"/>
          <p:cNvSpPr/>
          <p:nvPr/>
        </p:nvSpPr>
        <p:spPr>
          <a:xfrm>
            <a:off x="6349320" y="3988921"/>
            <a:ext cx="46708" cy="284018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dirty="0" smtClean="0">
              <a:latin typeface="Century Gothic" panose="020B0502020202020204" pitchFamily="34" charset="0"/>
            </a:endParaRPr>
          </a:p>
        </p:txBody>
      </p:sp>
      <p:pic>
        <p:nvPicPr>
          <p:cNvPr id="21" name="Imagen 20"/>
          <p:cNvPicPr>
            <a:picLocks noChangeAspect="1"/>
          </p:cNvPicPr>
          <p:nvPr/>
        </p:nvPicPr>
        <p:blipFill rotWithShape="1">
          <a:blip r:embed="rId3"/>
          <a:srcRect r="28431"/>
          <a:stretch/>
        </p:blipFill>
        <p:spPr>
          <a:xfrm>
            <a:off x="7698571" y="4633246"/>
            <a:ext cx="1415932" cy="1029240"/>
          </a:xfrm>
          <a:prstGeom prst="rect">
            <a:avLst/>
          </a:prstGeom>
        </p:spPr>
      </p:pic>
      <p:sp>
        <p:nvSpPr>
          <p:cNvPr id="22" name="Rectángulo 21"/>
          <p:cNvSpPr/>
          <p:nvPr/>
        </p:nvSpPr>
        <p:spPr>
          <a:xfrm>
            <a:off x="9597835" y="4609411"/>
            <a:ext cx="2274617" cy="1477328"/>
          </a:xfrm>
          <a:prstGeom prst="rect">
            <a:avLst/>
          </a:prstGeom>
        </p:spPr>
        <p:txBody>
          <a:bodyPr wrap="square">
            <a:spAutoFit/>
          </a:bodyPr>
          <a:lstStyle/>
          <a:p>
            <a:r>
              <a:rPr lang="es-MX" dirty="0">
                <a:solidFill>
                  <a:srgbClr val="C00000"/>
                </a:solidFill>
                <a:latin typeface="Century Gothic "/>
              </a:rPr>
              <a:t>Otros casos son: </a:t>
            </a:r>
            <a:endParaRPr lang="es-MX" dirty="0" smtClean="0">
              <a:solidFill>
                <a:srgbClr val="C00000"/>
              </a:solidFill>
              <a:latin typeface="Century Gothic "/>
            </a:endParaRPr>
          </a:p>
          <a:p>
            <a:pPr marL="285750" indent="-285750">
              <a:buFont typeface="Arial" panose="020B0604020202020204" pitchFamily="34" charset="0"/>
              <a:buChar char="•"/>
            </a:pPr>
            <a:r>
              <a:rPr lang="es-MX" dirty="0" smtClean="0">
                <a:solidFill>
                  <a:schemeClr val="bg2">
                    <a:lumMod val="25000"/>
                  </a:schemeClr>
                </a:solidFill>
                <a:latin typeface="Century Gothic "/>
              </a:rPr>
              <a:t>Proporciones (p)</a:t>
            </a:r>
          </a:p>
          <a:p>
            <a:pPr marL="285750" indent="-285750">
              <a:buFont typeface="Arial" panose="020B0604020202020204" pitchFamily="34" charset="0"/>
              <a:buChar char="•"/>
            </a:pPr>
            <a:r>
              <a:rPr lang="es-MX" dirty="0" smtClean="0">
                <a:solidFill>
                  <a:schemeClr val="bg2">
                    <a:lumMod val="25000"/>
                  </a:schemeClr>
                </a:solidFill>
                <a:latin typeface="Century Gothic "/>
              </a:rPr>
              <a:t>Medianas (me)</a:t>
            </a:r>
          </a:p>
          <a:p>
            <a:pPr marL="285750" indent="-285750">
              <a:buFont typeface="Arial" panose="020B0604020202020204" pitchFamily="34" charset="0"/>
              <a:buChar char="•"/>
            </a:pPr>
            <a:r>
              <a:rPr lang="es-MX" dirty="0" smtClean="0">
                <a:solidFill>
                  <a:schemeClr val="bg2">
                    <a:lumMod val="25000"/>
                  </a:schemeClr>
                </a:solidFill>
                <a:latin typeface="Century Gothic "/>
              </a:rPr>
              <a:t>Modas (</a:t>
            </a:r>
            <a:r>
              <a:rPr lang="es-MX" dirty="0" err="1" smtClean="0">
                <a:solidFill>
                  <a:schemeClr val="bg2">
                    <a:lumMod val="25000"/>
                  </a:schemeClr>
                </a:solidFill>
                <a:latin typeface="Century Gothic "/>
              </a:rPr>
              <a:t>mo</a:t>
            </a:r>
            <a:r>
              <a:rPr lang="es-MX" dirty="0" smtClean="0">
                <a:solidFill>
                  <a:schemeClr val="bg2">
                    <a:lumMod val="25000"/>
                  </a:schemeClr>
                </a:solidFill>
                <a:latin typeface="Century Gothic "/>
              </a:rPr>
              <a:t>)</a:t>
            </a:r>
          </a:p>
          <a:p>
            <a:r>
              <a:rPr lang="es-MX" dirty="0" smtClean="0">
                <a:solidFill>
                  <a:schemeClr val="bg2">
                    <a:lumMod val="25000"/>
                  </a:schemeClr>
                </a:solidFill>
                <a:latin typeface="Century Gothic "/>
              </a:rPr>
              <a:t>…</a:t>
            </a:r>
          </a:p>
        </p:txBody>
      </p:sp>
      <p:sp>
        <p:nvSpPr>
          <p:cNvPr id="23" name="Rectángulo 22"/>
          <p:cNvSpPr/>
          <p:nvPr/>
        </p:nvSpPr>
        <p:spPr>
          <a:xfrm>
            <a:off x="6574679" y="5919607"/>
            <a:ext cx="2678251" cy="738664"/>
          </a:xfrm>
          <a:prstGeom prst="rect">
            <a:avLst/>
          </a:prstGeom>
        </p:spPr>
        <p:txBody>
          <a:bodyPr wrap="square">
            <a:spAutoFit/>
          </a:bodyPr>
          <a:lstStyle/>
          <a:p>
            <a:pPr algn="just"/>
            <a:r>
              <a:rPr lang="es-MX" sz="1400" dirty="0" smtClean="0">
                <a:solidFill>
                  <a:schemeClr val="bg2">
                    <a:lumMod val="25000"/>
                  </a:schemeClr>
                </a:solidFill>
                <a:latin typeface="Century Gothic "/>
              </a:rPr>
              <a:t> </a:t>
            </a:r>
            <a:r>
              <a:rPr lang="es-MX" sz="1400" dirty="0">
                <a:solidFill>
                  <a:schemeClr val="bg2">
                    <a:lumMod val="25000"/>
                  </a:schemeClr>
                </a:solidFill>
                <a:latin typeface="Century Gothic "/>
              </a:rPr>
              <a:t>ӯ es una variable aleatoria que depende del diseño y de los elementos seleccionados</a:t>
            </a:r>
            <a:endParaRPr lang="es-CR" sz="1400" dirty="0">
              <a:solidFill>
                <a:schemeClr val="bg2">
                  <a:lumMod val="25000"/>
                </a:schemeClr>
              </a:solidFill>
              <a:latin typeface="Century Gothic "/>
            </a:endParaRPr>
          </a:p>
        </p:txBody>
      </p:sp>
      <p:sp>
        <p:nvSpPr>
          <p:cNvPr id="24" name="Rectángulo 23"/>
          <p:cNvSpPr/>
          <p:nvPr/>
        </p:nvSpPr>
        <p:spPr>
          <a:xfrm>
            <a:off x="6639976" y="4277312"/>
            <a:ext cx="1210588" cy="369332"/>
          </a:xfrm>
          <a:prstGeom prst="rect">
            <a:avLst/>
          </a:prstGeom>
        </p:spPr>
        <p:txBody>
          <a:bodyPr wrap="none">
            <a:spAutoFit/>
          </a:bodyPr>
          <a:lstStyle/>
          <a:p>
            <a:r>
              <a:rPr lang="es-MX" b="1" dirty="0" smtClean="0">
                <a:solidFill>
                  <a:srgbClr val="C00000"/>
                </a:solidFill>
                <a:latin typeface="Century Gothic "/>
              </a:rPr>
              <a:t>Ejemplos</a:t>
            </a:r>
            <a:endParaRPr lang="es-CR" dirty="0">
              <a:solidFill>
                <a:srgbClr val="C00000"/>
              </a:solidFill>
              <a:latin typeface="Century Gothic "/>
            </a:endParaRPr>
          </a:p>
        </p:txBody>
      </p:sp>
    </p:spTree>
    <p:extLst>
      <p:ext uri="{BB962C8B-B14F-4D97-AF65-F5344CB8AC3E}">
        <p14:creationId xmlns:p14="http://schemas.microsoft.com/office/powerpoint/2010/main" val="2187912751"/>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smtClean="0"/>
              <a:t>        </a:t>
            </a:r>
            <a:r>
              <a:rPr lang="es-CR" sz="2400" dirty="0" smtClean="0">
                <a:latin typeface="Book Antiqua" panose="02040602050305030304" pitchFamily="18" charset="0"/>
              </a:rPr>
              <a:t>¿</a:t>
            </a:r>
            <a:r>
              <a:rPr lang="es-CR" sz="2800" dirty="0">
                <a:latin typeface="Century Gothic" panose="020B0502020202020204" pitchFamily="34" charset="0"/>
              </a:rPr>
              <a:t>ES EL VALOR DE LA POBLACION ELVALOR VERDADERO O REAL</a:t>
            </a:r>
            <a:r>
              <a:rPr lang="es-CR" sz="2400" dirty="0">
                <a:latin typeface="Book Antiqua" panose="02040602050305030304" pitchFamily="18" charset="0"/>
              </a:rPr>
              <a:t>?</a:t>
            </a:r>
          </a:p>
        </p:txBody>
      </p:sp>
      <p:sp>
        <p:nvSpPr>
          <p:cNvPr id="2" name="Rectángulo 1"/>
          <p:cNvSpPr/>
          <p:nvPr/>
        </p:nvSpPr>
        <p:spPr>
          <a:xfrm>
            <a:off x="727654" y="1972944"/>
            <a:ext cx="3577059" cy="461665"/>
          </a:xfrm>
          <a:prstGeom prst="rect">
            <a:avLst/>
          </a:prstGeom>
          <a:solidFill>
            <a:schemeClr val="accent2"/>
          </a:solidFill>
        </p:spPr>
        <p:txBody>
          <a:bodyPr wrap="square">
            <a:spAutoFit/>
          </a:bodyPr>
          <a:lstStyle/>
          <a:p>
            <a:pPr algn="ctr"/>
            <a:r>
              <a:rPr lang="es-MX" sz="2400" dirty="0" smtClean="0">
                <a:solidFill>
                  <a:schemeClr val="bg1"/>
                </a:solidFill>
              </a:rPr>
              <a:t>Valor de la población</a:t>
            </a:r>
            <a:endParaRPr lang="es-MX" sz="2400" dirty="0">
              <a:solidFill>
                <a:schemeClr val="bg1"/>
              </a:solidFill>
            </a:endParaRPr>
          </a:p>
        </p:txBody>
      </p:sp>
      <p:sp>
        <p:nvSpPr>
          <p:cNvPr id="7" name="Rectángulo 6"/>
          <p:cNvSpPr/>
          <p:nvPr/>
        </p:nvSpPr>
        <p:spPr>
          <a:xfrm>
            <a:off x="4630605" y="1972943"/>
            <a:ext cx="3248599" cy="461665"/>
          </a:xfrm>
          <a:prstGeom prst="rect">
            <a:avLst/>
          </a:prstGeom>
          <a:solidFill>
            <a:schemeClr val="accent2"/>
          </a:solidFill>
        </p:spPr>
        <p:txBody>
          <a:bodyPr wrap="square">
            <a:spAutoFit/>
          </a:bodyPr>
          <a:lstStyle/>
          <a:p>
            <a:pPr algn="ctr"/>
            <a:r>
              <a:rPr lang="es-MX" sz="2400" dirty="0">
                <a:solidFill>
                  <a:schemeClr val="bg1"/>
                </a:solidFill>
              </a:rPr>
              <a:t>Valor verdadero</a:t>
            </a:r>
          </a:p>
        </p:txBody>
      </p:sp>
      <p:sp>
        <p:nvSpPr>
          <p:cNvPr id="8" name="Rectángulo 7"/>
          <p:cNvSpPr/>
          <p:nvPr/>
        </p:nvSpPr>
        <p:spPr>
          <a:xfrm>
            <a:off x="8331704" y="1972943"/>
            <a:ext cx="3141006" cy="461665"/>
          </a:xfrm>
          <a:prstGeom prst="rect">
            <a:avLst/>
          </a:prstGeom>
          <a:solidFill>
            <a:srgbClr val="783336"/>
          </a:solidFill>
        </p:spPr>
        <p:txBody>
          <a:bodyPr wrap="square">
            <a:spAutoFit/>
          </a:bodyPr>
          <a:lstStyle/>
          <a:p>
            <a:r>
              <a:rPr lang="es-MX" sz="2400" dirty="0">
                <a:solidFill>
                  <a:schemeClr val="bg1"/>
                </a:solidFill>
              </a:rPr>
              <a:t>Errores de observación</a:t>
            </a:r>
          </a:p>
        </p:txBody>
      </p:sp>
      <p:sp>
        <p:nvSpPr>
          <p:cNvPr id="9" name="Rectángulo 8"/>
          <p:cNvSpPr/>
          <p:nvPr/>
        </p:nvSpPr>
        <p:spPr>
          <a:xfrm>
            <a:off x="965448" y="2591051"/>
            <a:ext cx="3339266" cy="1844608"/>
          </a:xfrm>
          <a:prstGeom prst="rect">
            <a:avLst/>
          </a:prstGeom>
        </p:spPr>
        <p:txBody>
          <a:bodyPr wrap="square">
            <a:spAutoFit/>
          </a:bodyPr>
          <a:lstStyle/>
          <a:p>
            <a:pPr algn="just">
              <a:lnSpc>
                <a:spcPct val="90000"/>
              </a:lnSpc>
              <a:spcBef>
                <a:spcPts val="1000"/>
              </a:spcBef>
            </a:pPr>
            <a:r>
              <a:rPr lang="es-MX" dirty="0">
                <a:solidFill>
                  <a:schemeClr val="tx1">
                    <a:lumMod val="75000"/>
                    <a:lumOff val="25000"/>
                  </a:schemeClr>
                </a:solidFill>
                <a:latin typeface="Century Gothic" panose="020B0502020202020204" pitchFamily="34" charset="0"/>
              </a:rPr>
              <a:t>Está sujeto a errores </a:t>
            </a:r>
          </a:p>
          <a:p>
            <a:pPr marL="342900" indent="-342900" algn="just">
              <a:lnSpc>
                <a:spcPct val="90000"/>
              </a:lnSpc>
              <a:spcBef>
                <a:spcPts val="1000"/>
              </a:spcBef>
              <a:buFont typeface="Arial" panose="020B0604020202020204" pitchFamily="34" charset="0"/>
              <a:buChar char="•"/>
            </a:pPr>
            <a:endParaRPr lang="es-MX" dirty="0">
              <a:solidFill>
                <a:schemeClr val="tx1">
                  <a:lumMod val="75000"/>
                  <a:lumOff val="25000"/>
                </a:schemeClr>
              </a:solidFill>
              <a:latin typeface="Century Gothic" panose="020B0502020202020204" pitchFamily="34" charset="0"/>
            </a:endParaRPr>
          </a:p>
          <a:p>
            <a:pPr algn="just">
              <a:lnSpc>
                <a:spcPct val="90000"/>
              </a:lnSpc>
              <a:spcBef>
                <a:spcPts val="1000"/>
              </a:spcBef>
            </a:pPr>
            <a:r>
              <a:rPr lang="es-MX" dirty="0">
                <a:solidFill>
                  <a:schemeClr val="tx1">
                    <a:lumMod val="75000"/>
                    <a:lumOff val="25000"/>
                  </a:schemeClr>
                </a:solidFill>
                <a:latin typeface="Century Gothic" panose="020B0502020202020204" pitchFamily="34" charset="0"/>
              </a:rPr>
              <a:t>Se obtendría si la población completa fuese medida bajo las condiciones reales de una encuesta</a:t>
            </a:r>
          </a:p>
        </p:txBody>
      </p:sp>
      <p:sp>
        <p:nvSpPr>
          <p:cNvPr id="10" name="Rectángulo 9"/>
          <p:cNvSpPr/>
          <p:nvPr/>
        </p:nvSpPr>
        <p:spPr>
          <a:xfrm>
            <a:off x="4841138" y="2590025"/>
            <a:ext cx="3038066" cy="1200329"/>
          </a:xfrm>
          <a:prstGeom prst="rect">
            <a:avLst/>
          </a:prstGeom>
        </p:spPr>
        <p:txBody>
          <a:bodyPr wrap="square">
            <a:spAutoFit/>
          </a:bodyPr>
          <a:lstStyle/>
          <a:p>
            <a:pPr algn="just"/>
            <a:r>
              <a:rPr lang="es-MX" dirty="0" smtClean="0">
                <a:solidFill>
                  <a:schemeClr val="tx1">
                    <a:lumMod val="75000"/>
                    <a:lumOff val="25000"/>
                  </a:schemeClr>
                </a:solidFill>
                <a:latin typeface="Century Gothic" panose="020B0502020202020204" pitchFamily="34" charset="0"/>
              </a:rPr>
              <a:t>Se </a:t>
            </a:r>
            <a:r>
              <a:rPr lang="es-MX" dirty="0">
                <a:solidFill>
                  <a:schemeClr val="tx1">
                    <a:lumMod val="75000"/>
                    <a:lumOff val="25000"/>
                  </a:schemeClr>
                </a:solidFill>
                <a:latin typeface="Century Gothic" panose="020B0502020202020204" pitchFamily="34" charset="0"/>
              </a:rPr>
              <a:t>obtendría si todos los elementos de la población se midieran sin error</a:t>
            </a:r>
          </a:p>
        </p:txBody>
      </p:sp>
      <p:sp>
        <p:nvSpPr>
          <p:cNvPr id="11" name="Rectángulo 10"/>
          <p:cNvSpPr/>
          <p:nvPr/>
        </p:nvSpPr>
        <p:spPr>
          <a:xfrm>
            <a:off x="8460899" y="2511803"/>
            <a:ext cx="2905474" cy="923330"/>
          </a:xfrm>
          <a:prstGeom prst="rect">
            <a:avLst/>
          </a:prstGeom>
        </p:spPr>
        <p:txBody>
          <a:bodyPr wrap="square">
            <a:spAutoFit/>
          </a:bodyPr>
          <a:lstStyle/>
          <a:p>
            <a:pPr algn="just"/>
            <a:r>
              <a:rPr lang="es-MX" dirty="0">
                <a:solidFill>
                  <a:schemeClr val="tx1">
                    <a:lumMod val="75000"/>
                    <a:lumOff val="25000"/>
                  </a:schemeClr>
                </a:solidFill>
                <a:latin typeface="Century Gothic" panose="020B0502020202020204" pitchFamily="34" charset="0"/>
              </a:rPr>
              <a:t>Es producto de la imperfección de los procesos de medición</a:t>
            </a:r>
          </a:p>
        </p:txBody>
      </p:sp>
      <p:sp>
        <p:nvSpPr>
          <p:cNvPr id="3" name="Rectángulo 2"/>
          <p:cNvSpPr/>
          <p:nvPr/>
        </p:nvSpPr>
        <p:spPr>
          <a:xfrm flipH="1">
            <a:off x="681936" y="1972943"/>
            <a:ext cx="45719" cy="2462716"/>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13" name="Rectángulo 12"/>
          <p:cNvSpPr/>
          <p:nvPr/>
        </p:nvSpPr>
        <p:spPr>
          <a:xfrm flipH="1">
            <a:off x="4624586" y="1972943"/>
            <a:ext cx="45719" cy="2462716"/>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14" name="Rectángulo 13"/>
          <p:cNvSpPr/>
          <p:nvPr/>
        </p:nvSpPr>
        <p:spPr>
          <a:xfrm flipH="1">
            <a:off x="8308844" y="1972943"/>
            <a:ext cx="45719" cy="2462716"/>
          </a:xfrm>
          <a:prstGeom prst="rect">
            <a:avLst/>
          </a:prstGeom>
          <a:solidFill>
            <a:srgbClr val="78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Tree>
    <p:extLst>
      <p:ext uri="{BB962C8B-B14F-4D97-AF65-F5344CB8AC3E}">
        <p14:creationId xmlns:p14="http://schemas.microsoft.com/office/powerpoint/2010/main" val="1708355598"/>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smtClean="0"/>
              <a:t>        </a:t>
            </a:r>
            <a:r>
              <a:rPr lang="es-CR" sz="2800" dirty="0">
                <a:latin typeface="Century Gothic" panose="020B0502020202020204" pitchFamily="34" charset="0"/>
              </a:rPr>
              <a:t>ERRORES DE LAS ESTADISTICAS</a:t>
            </a:r>
          </a:p>
        </p:txBody>
      </p:sp>
      <p:sp>
        <p:nvSpPr>
          <p:cNvPr id="2" name="Rectángulo 1"/>
          <p:cNvSpPr/>
          <p:nvPr/>
        </p:nvSpPr>
        <p:spPr>
          <a:xfrm>
            <a:off x="963294" y="2298657"/>
            <a:ext cx="5392365" cy="461665"/>
          </a:xfrm>
          <a:prstGeom prst="rect">
            <a:avLst/>
          </a:prstGeom>
          <a:solidFill>
            <a:schemeClr val="accent2"/>
          </a:solidFill>
        </p:spPr>
        <p:txBody>
          <a:bodyPr wrap="square">
            <a:spAutoFit/>
          </a:bodyPr>
          <a:lstStyle/>
          <a:p>
            <a:r>
              <a:rPr lang="es-MX" sz="2400" dirty="0">
                <a:solidFill>
                  <a:schemeClr val="bg1"/>
                </a:solidFill>
              </a:rPr>
              <a:t>Errores de muestreo</a:t>
            </a:r>
          </a:p>
        </p:txBody>
      </p:sp>
      <p:sp>
        <p:nvSpPr>
          <p:cNvPr id="6" name="Rectángulo 5"/>
          <p:cNvSpPr/>
          <p:nvPr/>
        </p:nvSpPr>
        <p:spPr>
          <a:xfrm>
            <a:off x="5751603" y="3362220"/>
            <a:ext cx="5073713" cy="461665"/>
          </a:xfrm>
          <a:prstGeom prst="rect">
            <a:avLst/>
          </a:prstGeom>
          <a:solidFill>
            <a:schemeClr val="accent2"/>
          </a:solidFill>
        </p:spPr>
        <p:txBody>
          <a:bodyPr wrap="square">
            <a:spAutoFit/>
          </a:bodyPr>
          <a:lstStyle/>
          <a:p>
            <a:pPr algn="r"/>
            <a:r>
              <a:rPr lang="es-MX" sz="2400" dirty="0">
                <a:solidFill>
                  <a:schemeClr val="bg1"/>
                </a:solidFill>
              </a:rPr>
              <a:t>Errores no de muestreo</a:t>
            </a:r>
          </a:p>
        </p:txBody>
      </p:sp>
      <p:sp>
        <p:nvSpPr>
          <p:cNvPr id="7" name="Rectángulo 6"/>
          <p:cNvSpPr/>
          <p:nvPr/>
        </p:nvSpPr>
        <p:spPr>
          <a:xfrm>
            <a:off x="963294" y="2858233"/>
            <a:ext cx="3839134" cy="646331"/>
          </a:xfrm>
          <a:prstGeom prst="rect">
            <a:avLst/>
          </a:prstGeom>
        </p:spPr>
        <p:txBody>
          <a:bodyPr wrap="square">
            <a:spAutoFit/>
          </a:bodyPr>
          <a:lstStyle/>
          <a:p>
            <a:pPr algn="just">
              <a:lnSpc>
                <a:spcPct val="90000"/>
              </a:lnSpc>
              <a:spcBef>
                <a:spcPts val="1000"/>
              </a:spcBef>
            </a:pPr>
            <a:r>
              <a:rPr lang="es-MX" sz="2000" dirty="0">
                <a:solidFill>
                  <a:schemeClr val="tx1">
                    <a:lumMod val="75000"/>
                    <a:lumOff val="25000"/>
                  </a:schemeClr>
                </a:solidFill>
                <a:latin typeface="Century Gothic" panose="020B0502020202020204" pitchFamily="34" charset="0"/>
              </a:rPr>
              <a:t>Porque se consulta una parte de la población</a:t>
            </a:r>
          </a:p>
        </p:txBody>
      </p:sp>
      <p:sp>
        <p:nvSpPr>
          <p:cNvPr id="8" name="Rectángulo 7"/>
          <p:cNvSpPr/>
          <p:nvPr/>
        </p:nvSpPr>
        <p:spPr>
          <a:xfrm>
            <a:off x="7271586" y="3917951"/>
            <a:ext cx="3553731" cy="1015663"/>
          </a:xfrm>
          <a:prstGeom prst="rect">
            <a:avLst/>
          </a:prstGeom>
        </p:spPr>
        <p:txBody>
          <a:bodyPr wrap="square">
            <a:spAutoFit/>
          </a:bodyPr>
          <a:lstStyle/>
          <a:p>
            <a:r>
              <a:rPr lang="es-MX" sz="2000" dirty="0">
                <a:solidFill>
                  <a:schemeClr val="tx1">
                    <a:lumMod val="75000"/>
                    <a:lumOff val="25000"/>
                  </a:schemeClr>
                </a:solidFill>
                <a:latin typeface="Century Gothic" panose="020B0502020202020204" pitchFamily="34" charset="0"/>
              </a:rPr>
              <a:t>Porque los procedimientos de observación (medición) son imperfectos</a:t>
            </a:r>
          </a:p>
        </p:txBody>
      </p:sp>
      <p:sp>
        <p:nvSpPr>
          <p:cNvPr id="9" name="Elipse 8"/>
          <p:cNvSpPr/>
          <p:nvPr/>
        </p:nvSpPr>
        <p:spPr>
          <a:xfrm>
            <a:off x="5019576" y="2080962"/>
            <a:ext cx="2034862" cy="19447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4000" dirty="0">
                <a:solidFill>
                  <a:schemeClr val="bg1"/>
                </a:solidFill>
                <a:latin typeface="Century Gothic "/>
              </a:rPr>
              <a:t>Tipos</a:t>
            </a:r>
            <a:endParaRPr lang="es-MX" sz="4000" dirty="0">
              <a:solidFill>
                <a:schemeClr val="bg1"/>
              </a:solidFill>
              <a:latin typeface="Century Gothic "/>
            </a:endParaRPr>
          </a:p>
        </p:txBody>
      </p:sp>
    </p:spTree>
    <p:extLst>
      <p:ext uri="{BB962C8B-B14F-4D97-AF65-F5344CB8AC3E}">
        <p14:creationId xmlns:p14="http://schemas.microsoft.com/office/powerpoint/2010/main" val="1983774692"/>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2800" dirty="0" smtClean="0"/>
              <a:t>        </a:t>
            </a:r>
            <a:r>
              <a:rPr lang="es-CR" sz="2000" dirty="0" smtClean="0">
                <a:latin typeface="Book Antiqua" panose="02040602050305030304" pitchFamily="18" charset="0"/>
              </a:rPr>
              <a:t>¿</a:t>
            </a:r>
            <a:r>
              <a:rPr lang="es-CR" sz="2400" dirty="0">
                <a:latin typeface="Century Gothic" panose="020B0502020202020204" pitchFamily="34" charset="0"/>
              </a:rPr>
              <a:t>CÓMO SE EVALUAN TEÓRICAMENTE LOS ERRORES DE MUESTREO</a:t>
            </a:r>
            <a:r>
              <a:rPr lang="es-CR" sz="2000" dirty="0">
                <a:latin typeface="Book Antiqua" panose="02040602050305030304" pitchFamily="18" charset="0"/>
              </a:rPr>
              <a:t>?</a:t>
            </a:r>
          </a:p>
        </p:txBody>
      </p:sp>
      <p:sp>
        <p:nvSpPr>
          <p:cNvPr id="2" name="Rectángulo 1"/>
          <p:cNvSpPr/>
          <p:nvPr/>
        </p:nvSpPr>
        <p:spPr>
          <a:xfrm>
            <a:off x="760754" y="2918004"/>
            <a:ext cx="3649014" cy="1200329"/>
          </a:xfrm>
          <a:prstGeom prst="rect">
            <a:avLst/>
          </a:prstGeom>
        </p:spPr>
        <p:txBody>
          <a:bodyPr wrap="square">
            <a:spAutoFit/>
          </a:bodyPr>
          <a:lstStyle/>
          <a:p>
            <a:pPr algn="ctr"/>
            <a:r>
              <a:rPr lang="es-MX" sz="2400" dirty="0" smtClean="0">
                <a:solidFill>
                  <a:schemeClr val="tx1">
                    <a:lumMod val="75000"/>
                    <a:lumOff val="25000"/>
                  </a:schemeClr>
                </a:solidFill>
              </a:rPr>
              <a:t>¿</a:t>
            </a:r>
            <a:r>
              <a:rPr lang="es-MX" sz="2400" dirty="0">
                <a:solidFill>
                  <a:schemeClr val="tx1">
                    <a:lumMod val="75000"/>
                    <a:lumOff val="25000"/>
                  </a:schemeClr>
                </a:solidFill>
                <a:latin typeface="Century Gothic" panose="020B0502020202020204" pitchFamily="34" charset="0"/>
              </a:rPr>
              <a:t>cuánto es </a:t>
            </a:r>
            <a:r>
              <a:rPr lang="es-MX" sz="2400" b="1" dirty="0">
                <a:solidFill>
                  <a:schemeClr val="tx1">
                    <a:lumMod val="75000"/>
                    <a:lumOff val="25000"/>
                  </a:schemeClr>
                </a:solidFill>
                <a:latin typeface="Century Gothic" panose="020B0502020202020204" pitchFamily="34" charset="0"/>
              </a:rPr>
              <a:t>ӯ-Ῡ</a:t>
            </a:r>
            <a:r>
              <a:rPr lang="es-MX" sz="2400" dirty="0">
                <a:solidFill>
                  <a:schemeClr val="tx1">
                    <a:lumMod val="75000"/>
                    <a:lumOff val="25000"/>
                  </a:schemeClr>
                </a:solidFill>
              </a:rPr>
              <a:t>? </a:t>
            </a:r>
            <a:endParaRPr lang="es-MX" sz="2400" dirty="0" smtClean="0">
              <a:solidFill>
                <a:schemeClr val="tx1">
                  <a:lumMod val="75000"/>
                  <a:lumOff val="25000"/>
                </a:schemeClr>
              </a:solidFill>
            </a:endParaRPr>
          </a:p>
          <a:p>
            <a:pPr algn="ctr"/>
            <a:r>
              <a:rPr lang="es-MX" sz="2400" dirty="0" smtClean="0">
                <a:solidFill>
                  <a:schemeClr val="tx1">
                    <a:lumMod val="75000"/>
                    <a:lumOff val="25000"/>
                  </a:schemeClr>
                </a:solidFill>
              </a:rPr>
              <a:t>¿</a:t>
            </a:r>
            <a:r>
              <a:rPr lang="es-MX" sz="2400" dirty="0">
                <a:solidFill>
                  <a:schemeClr val="tx1">
                    <a:lumMod val="75000"/>
                    <a:lumOff val="25000"/>
                  </a:schemeClr>
                </a:solidFill>
                <a:latin typeface="Century Gothic" panose="020B0502020202020204" pitchFamily="34" charset="0"/>
              </a:rPr>
              <a:t>esa diferencia es grande, pequeña o </a:t>
            </a:r>
            <a:r>
              <a:rPr lang="es-MX" sz="2400" dirty="0" smtClean="0">
                <a:solidFill>
                  <a:schemeClr val="tx1">
                    <a:lumMod val="75000"/>
                    <a:lumOff val="25000"/>
                  </a:schemeClr>
                </a:solidFill>
                <a:latin typeface="Century Gothic" panose="020B0502020202020204" pitchFamily="34" charset="0"/>
              </a:rPr>
              <a:t>±</a:t>
            </a:r>
            <a:r>
              <a:rPr lang="es-MX" sz="2400" dirty="0">
                <a:solidFill>
                  <a:schemeClr val="tx1">
                    <a:lumMod val="75000"/>
                    <a:lumOff val="25000"/>
                  </a:schemeClr>
                </a:solidFill>
              </a:rPr>
              <a:t>?</a:t>
            </a:r>
          </a:p>
        </p:txBody>
      </p:sp>
      <p:sp>
        <p:nvSpPr>
          <p:cNvPr id="3" name="Rectángulo 2"/>
          <p:cNvSpPr/>
          <p:nvPr/>
        </p:nvSpPr>
        <p:spPr>
          <a:xfrm>
            <a:off x="5385619" y="2918004"/>
            <a:ext cx="6096000" cy="1200329"/>
          </a:xfrm>
          <a:prstGeom prst="rect">
            <a:avLst/>
          </a:prstGeom>
        </p:spPr>
        <p:txBody>
          <a:bodyPr>
            <a:spAutoFit/>
          </a:bodyPr>
          <a:lstStyle/>
          <a:p>
            <a:pPr algn="ctr"/>
            <a:r>
              <a:rPr lang="es-MX" sz="2400" dirty="0" smtClean="0">
                <a:solidFill>
                  <a:schemeClr val="tx1">
                    <a:lumMod val="75000"/>
                    <a:lumOff val="25000"/>
                  </a:schemeClr>
                </a:solidFill>
              </a:rPr>
              <a:t>¿</a:t>
            </a:r>
            <a:r>
              <a:rPr lang="es-MX" sz="2400" dirty="0">
                <a:solidFill>
                  <a:schemeClr val="tx1">
                    <a:lumMod val="75000"/>
                    <a:lumOff val="25000"/>
                  </a:schemeClr>
                </a:solidFill>
                <a:latin typeface="Century Gothic" panose="020B0502020202020204" pitchFamily="34" charset="0"/>
              </a:rPr>
              <a:t>qué valores de la media de </a:t>
            </a:r>
            <a:r>
              <a:rPr lang="es-MX" sz="2400" b="1" dirty="0">
                <a:solidFill>
                  <a:schemeClr val="tx1">
                    <a:lumMod val="75000"/>
                    <a:lumOff val="25000"/>
                  </a:schemeClr>
                </a:solidFill>
                <a:latin typeface="Century Gothic" panose="020B0502020202020204" pitchFamily="34" charset="0"/>
              </a:rPr>
              <a:t>ӯ</a:t>
            </a:r>
            <a:r>
              <a:rPr lang="es-MX" sz="2400" dirty="0">
                <a:solidFill>
                  <a:schemeClr val="tx1">
                    <a:lumMod val="75000"/>
                    <a:lumOff val="25000"/>
                  </a:schemeClr>
                </a:solidFill>
                <a:latin typeface="Century Gothic" panose="020B0502020202020204" pitchFamily="34" charset="0"/>
              </a:rPr>
              <a:t>  son posibles y cuál es la probabilidad de que suceda cada uno</a:t>
            </a:r>
            <a:r>
              <a:rPr lang="es-MX" sz="2400" dirty="0" smtClean="0">
                <a:solidFill>
                  <a:schemeClr val="tx1">
                    <a:lumMod val="75000"/>
                    <a:lumOff val="25000"/>
                  </a:schemeClr>
                </a:solidFill>
              </a:rPr>
              <a:t>?</a:t>
            </a:r>
            <a:endParaRPr lang="es-MX" sz="2400" dirty="0">
              <a:solidFill>
                <a:schemeClr val="tx1">
                  <a:lumMod val="75000"/>
                  <a:lumOff val="25000"/>
                </a:schemeClr>
              </a:solidFill>
            </a:endParaRPr>
          </a:p>
        </p:txBody>
      </p:sp>
      <p:sp>
        <p:nvSpPr>
          <p:cNvPr id="5" name="Rectángulo 4"/>
          <p:cNvSpPr/>
          <p:nvPr/>
        </p:nvSpPr>
        <p:spPr>
          <a:xfrm>
            <a:off x="760754" y="2235288"/>
            <a:ext cx="3649014" cy="461665"/>
          </a:xfrm>
          <a:prstGeom prst="rect">
            <a:avLst/>
          </a:prstGeom>
          <a:solidFill>
            <a:schemeClr val="accent2"/>
          </a:solidFill>
        </p:spPr>
        <p:txBody>
          <a:bodyPr wrap="square">
            <a:spAutoFit/>
          </a:bodyPr>
          <a:lstStyle/>
          <a:p>
            <a:pPr algn="ctr"/>
            <a:r>
              <a:rPr lang="es-MX" sz="2400" dirty="0">
                <a:solidFill>
                  <a:schemeClr val="bg1"/>
                </a:solidFill>
                <a:latin typeface="Century Gothic" panose="020B0502020202020204" pitchFamily="34" charset="0"/>
              </a:rPr>
              <a:t>Términos cotidianos </a:t>
            </a:r>
          </a:p>
        </p:txBody>
      </p:sp>
      <p:sp>
        <p:nvSpPr>
          <p:cNvPr id="6" name="Rectángulo 5"/>
          <p:cNvSpPr/>
          <p:nvPr/>
        </p:nvSpPr>
        <p:spPr>
          <a:xfrm>
            <a:off x="5496233" y="2235287"/>
            <a:ext cx="5874773" cy="461665"/>
          </a:xfrm>
          <a:prstGeom prst="rect">
            <a:avLst/>
          </a:prstGeom>
          <a:solidFill>
            <a:schemeClr val="accent2"/>
          </a:solidFill>
        </p:spPr>
        <p:txBody>
          <a:bodyPr wrap="square">
            <a:spAutoFit/>
          </a:bodyPr>
          <a:lstStyle/>
          <a:p>
            <a:pPr algn="ctr"/>
            <a:r>
              <a:rPr lang="es-MX" sz="2400" dirty="0">
                <a:solidFill>
                  <a:schemeClr val="bg1"/>
                </a:solidFill>
                <a:latin typeface="Century Gothic" panose="020B0502020202020204" pitchFamily="34" charset="0"/>
              </a:rPr>
              <a:t>Términos </a:t>
            </a:r>
            <a:r>
              <a:rPr lang="es-MX" sz="2400" dirty="0" smtClean="0">
                <a:solidFill>
                  <a:schemeClr val="bg1"/>
                </a:solidFill>
                <a:latin typeface="Century Gothic" panose="020B0502020202020204" pitchFamily="34" charset="0"/>
              </a:rPr>
              <a:t>estadísticos y probabilísticos  </a:t>
            </a:r>
            <a:endParaRPr lang="es-MX" sz="2400" dirty="0">
              <a:solidFill>
                <a:schemeClr val="bg1"/>
              </a:solidFill>
              <a:latin typeface="Century Gothic" panose="020B0502020202020204" pitchFamily="34" charset="0"/>
            </a:endParaRPr>
          </a:p>
        </p:txBody>
      </p:sp>
      <p:cxnSp>
        <p:nvCxnSpPr>
          <p:cNvPr id="9" name="Conector angular 8"/>
          <p:cNvCxnSpPr/>
          <p:nvPr/>
        </p:nvCxnSpPr>
        <p:spPr>
          <a:xfrm>
            <a:off x="7816645" y="4452362"/>
            <a:ext cx="3554361" cy="1533833"/>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11859996"/>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Conector recto de flecha 10"/>
          <p:cNvCxnSpPr/>
          <p:nvPr/>
        </p:nvCxnSpPr>
        <p:spPr>
          <a:xfrm>
            <a:off x="2529840" y="2442754"/>
            <a:ext cx="1524000" cy="0"/>
          </a:xfrm>
          <a:prstGeom prst="straightConnector1">
            <a:avLst/>
          </a:prstGeom>
          <a:ln w="57150">
            <a:solidFill>
              <a:srgbClr val="ED7D31"/>
            </a:solidFill>
            <a:tailEnd type="triangle"/>
          </a:ln>
        </p:spPr>
        <p:style>
          <a:lnRef idx="1">
            <a:schemeClr val="accent1"/>
          </a:lnRef>
          <a:fillRef idx="0">
            <a:schemeClr val="accent1"/>
          </a:fillRef>
          <a:effectRef idx="0">
            <a:schemeClr val="accent1"/>
          </a:effectRef>
          <a:fontRef idx="minor">
            <a:schemeClr val="tx1"/>
          </a:fontRef>
        </p:style>
      </p:cxnSp>
      <p:sp>
        <p:nvSpPr>
          <p:cNvPr id="2" name="Título 1"/>
          <p:cNvSpPr>
            <a:spLocks noGrp="1"/>
          </p:cNvSpPr>
          <p:nvPr>
            <p:ph type="title"/>
          </p:nvPr>
        </p:nvSpPr>
        <p:spPr>
          <a:xfrm>
            <a:off x="4525297" y="3805294"/>
            <a:ext cx="4526280" cy="1732571"/>
          </a:xfrm>
        </p:spPr>
        <p:txBody>
          <a:bodyPr>
            <a:normAutofit/>
          </a:bodyPr>
          <a:lstStyle/>
          <a:p>
            <a:r>
              <a:rPr lang="es-ES" sz="2400" b="1" dirty="0">
                <a:solidFill>
                  <a:srgbClr val="C00000"/>
                </a:solidFill>
                <a:latin typeface="Century Gothic" panose="020B0502020202020204" pitchFamily="34" charset="0"/>
                <a:ea typeface="+mn-ea"/>
                <a:cs typeface="+mn-cs"/>
              </a:rPr>
              <a:t>Tipos de </a:t>
            </a:r>
            <a:r>
              <a:rPr lang="es-ES" sz="2400" b="1" dirty="0" smtClean="0">
                <a:solidFill>
                  <a:srgbClr val="C00000"/>
                </a:solidFill>
                <a:latin typeface="Century Gothic" panose="020B0502020202020204" pitchFamily="34" charset="0"/>
                <a:ea typeface="+mn-ea"/>
                <a:cs typeface="+mn-cs"/>
              </a:rPr>
              <a:t>muestreo</a:t>
            </a:r>
            <a:br>
              <a:rPr lang="es-ES" sz="2400" b="1" dirty="0" smtClean="0">
                <a:solidFill>
                  <a:srgbClr val="C00000"/>
                </a:solidFill>
                <a:latin typeface="Century Gothic" panose="020B0502020202020204" pitchFamily="34" charset="0"/>
                <a:ea typeface="+mn-ea"/>
                <a:cs typeface="+mn-cs"/>
              </a:rPr>
            </a:br>
            <a:r>
              <a:rPr lang="es-ES" sz="2000" b="1" dirty="0" smtClean="0">
                <a:solidFill>
                  <a:srgbClr val="C00000"/>
                </a:solidFill>
                <a:latin typeface="Century Gothic" panose="020B0502020202020204" pitchFamily="34" charset="0"/>
                <a:ea typeface="+mn-ea"/>
                <a:cs typeface="+mn-cs"/>
              </a:rPr>
              <a:t/>
            </a:r>
            <a:br>
              <a:rPr lang="es-ES" sz="2000" b="1" dirty="0" smtClean="0">
                <a:solidFill>
                  <a:srgbClr val="C00000"/>
                </a:solidFill>
                <a:latin typeface="Century Gothic" panose="020B0502020202020204" pitchFamily="34" charset="0"/>
                <a:ea typeface="+mn-ea"/>
                <a:cs typeface="+mn-cs"/>
              </a:rPr>
            </a:br>
            <a:r>
              <a:rPr lang="es-ES" sz="2800" dirty="0">
                <a:solidFill>
                  <a:schemeClr val="accent2">
                    <a:lumMod val="60000"/>
                    <a:lumOff val="40000"/>
                  </a:schemeClr>
                </a:solidFill>
                <a:latin typeface="Century Gothic" panose="020B0502020202020204" pitchFamily="34" charset="0"/>
                <a:ea typeface="+mn-ea"/>
                <a:cs typeface="+mn-cs"/>
              </a:rPr>
              <a:t>- </a:t>
            </a:r>
            <a:r>
              <a:rPr lang="es-ES" sz="2800" dirty="0" smtClean="0">
                <a:solidFill>
                  <a:schemeClr val="accent2">
                    <a:lumMod val="60000"/>
                    <a:lumOff val="40000"/>
                  </a:schemeClr>
                </a:solidFill>
                <a:latin typeface="Century Gothic" panose="020B0502020202020204" pitchFamily="34" charset="0"/>
                <a:ea typeface="+mn-ea"/>
                <a:cs typeface="+mn-cs"/>
              </a:rPr>
              <a:t>Probabilístico</a:t>
            </a:r>
            <a:r>
              <a:rPr lang="es-ES" sz="2800" dirty="0">
                <a:solidFill>
                  <a:schemeClr val="accent2">
                    <a:lumMod val="60000"/>
                    <a:lumOff val="40000"/>
                  </a:schemeClr>
                </a:solidFill>
                <a:latin typeface="Century Gothic" panose="020B0502020202020204" pitchFamily="34" charset="0"/>
                <a:ea typeface="+mn-ea"/>
                <a:cs typeface="+mn-cs"/>
              </a:rPr>
              <a:t/>
            </a:r>
            <a:br>
              <a:rPr lang="es-ES" sz="2800" dirty="0">
                <a:solidFill>
                  <a:schemeClr val="accent2">
                    <a:lumMod val="60000"/>
                    <a:lumOff val="40000"/>
                  </a:schemeClr>
                </a:solidFill>
                <a:latin typeface="Century Gothic" panose="020B0502020202020204" pitchFamily="34" charset="0"/>
                <a:ea typeface="+mn-ea"/>
                <a:cs typeface="+mn-cs"/>
              </a:rPr>
            </a:br>
            <a:r>
              <a:rPr lang="es-ES" sz="2800" dirty="0" smtClean="0">
                <a:solidFill>
                  <a:schemeClr val="accent2">
                    <a:lumMod val="60000"/>
                    <a:lumOff val="40000"/>
                  </a:schemeClr>
                </a:solidFill>
                <a:latin typeface="Century Gothic" panose="020B0502020202020204" pitchFamily="34" charset="0"/>
                <a:ea typeface="+mn-ea"/>
                <a:cs typeface="+mn-cs"/>
              </a:rPr>
              <a:t>- No </a:t>
            </a:r>
            <a:r>
              <a:rPr lang="es-ES" sz="2800" dirty="0">
                <a:solidFill>
                  <a:schemeClr val="accent2">
                    <a:lumMod val="60000"/>
                    <a:lumOff val="40000"/>
                  </a:schemeClr>
                </a:solidFill>
                <a:latin typeface="Century Gothic" panose="020B0502020202020204" pitchFamily="34" charset="0"/>
                <a:ea typeface="+mn-ea"/>
                <a:cs typeface="+mn-cs"/>
              </a:rPr>
              <a:t>probabilístico</a:t>
            </a:r>
            <a:endParaRPr lang="es-CR" sz="2800" dirty="0">
              <a:solidFill>
                <a:schemeClr val="accent2">
                  <a:lumMod val="60000"/>
                  <a:lumOff val="40000"/>
                </a:schemeClr>
              </a:solidFill>
              <a:latin typeface="Century Gothic" panose="020B0502020202020204" pitchFamily="34" charset="0"/>
              <a:ea typeface="+mn-ea"/>
              <a:cs typeface="+mn-cs"/>
            </a:endParaRPr>
          </a:p>
        </p:txBody>
      </p:sp>
      <p:sp>
        <p:nvSpPr>
          <p:cNvPr id="3" name="Marcador de contenido 2"/>
          <p:cNvSpPr>
            <a:spLocks noGrp="1"/>
          </p:cNvSpPr>
          <p:nvPr>
            <p:ph idx="1"/>
          </p:nvPr>
        </p:nvSpPr>
        <p:spPr>
          <a:xfrm>
            <a:off x="4206240" y="2294119"/>
            <a:ext cx="7147560" cy="788716"/>
          </a:xfrm>
        </p:spPr>
        <p:txBody>
          <a:bodyPr>
            <a:normAutofit fontScale="77500" lnSpcReduction="20000"/>
          </a:bodyPr>
          <a:lstStyle/>
          <a:p>
            <a:pPr marL="0" indent="0" algn="just">
              <a:buNone/>
            </a:pPr>
            <a:r>
              <a:rPr lang="es-MX" sz="3600" dirty="0" smtClean="0">
                <a:solidFill>
                  <a:srgbClr val="ED7D31"/>
                </a:solidFill>
                <a:latin typeface="Century Gothic" panose="020B0502020202020204" pitchFamily="34" charset="0"/>
              </a:rPr>
              <a:t>Hacer inferencias</a:t>
            </a:r>
          </a:p>
          <a:p>
            <a:pPr marL="0" indent="0" algn="just">
              <a:buNone/>
            </a:pPr>
            <a:r>
              <a:rPr lang="es-MX" sz="2400" dirty="0" smtClean="0">
                <a:solidFill>
                  <a:schemeClr val="tx1">
                    <a:lumMod val="65000"/>
                    <a:lumOff val="35000"/>
                  </a:schemeClr>
                </a:solidFill>
                <a:latin typeface="Century Gothic" panose="020B0502020202020204" pitchFamily="34" charset="0"/>
              </a:rPr>
              <a:t>Por lo que se </a:t>
            </a:r>
            <a:r>
              <a:rPr lang="es-MX" sz="2400" dirty="0">
                <a:solidFill>
                  <a:schemeClr val="tx1">
                    <a:lumMod val="65000"/>
                    <a:lumOff val="35000"/>
                  </a:schemeClr>
                </a:solidFill>
                <a:latin typeface="Century Gothic" panose="020B0502020202020204" pitchFamily="34" charset="0"/>
              </a:rPr>
              <a:t>requieren elementos típicos </a:t>
            </a:r>
            <a:r>
              <a:rPr lang="es-MX" sz="2400" dirty="0" smtClean="0">
                <a:solidFill>
                  <a:schemeClr val="tx1">
                    <a:lumMod val="65000"/>
                    <a:lumOff val="35000"/>
                  </a:schemeClr>
                </a:solidFill>
                <a:latin typeface="Century Gothic" panose="020B0502020202020204" pitchFamily="34" charset="0"/>
              </a:rPr>
              <a:t>de </a:t>
            </a:r>
            <a:r>
              <a:rPr lang="es-MX" sz="2400" dirty="0">
                <a:solidFill>
                  <a:schemeClr val="tx1">
                    <a:lumMod val="65000"/>
                    <a:lumOff val="35000"/>
                  </a:schemeClr>
                </a:solidFill>
                <a:latin typeface="Century Gothic" panose="020B0502020202020204" pitchFamily="34" charset="0"/>
              </a:rPr>
              <a:t>la </a:t>
            </a:r>
            <a:r>
              <a:rPr lang="es-MX" sz="2400" dirty="0" smtClean="0">
                <a:solidFill>
                  <a:schemeClr val="tx1">
                    <a:lumMod val="65000"/>
                    <a:lumOff val="35000"/>
                  </a:schemeClr>
                </a:solidFill>
                <a:latin typeface="Century Gothic" panose="020B0502020202020204" pitchFamily="34" charset="0"/>
              </a:rPr>
              <a:t>población </a:t>
            </a:r>
            <a:endParaRPr lang="es-MX" sz="2400" dirty="0">
              <a:solidFill>
                <a:schemeClr val="tx1">
                  <a:lumMod val="65000"/>
                  <a:lumOff val="35000"/>
                </a:schemeClr>
              </a:solidFill>
              <a:latin typeface="Century Gothic" panose="020B0502020202020204" pitchFamily="34" charset="0"/>
            </a:endParaRPr>
          </a:p>
          <a:p>
            <a:endParaRPr lang="es-CR" dirty="0"/>
          </a:p>
        </p:txBody>
      </p:sp>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smtClean="0">
                <a:latin typeface="Century Gothic "/>
              </a:rPr>
              <a:t>      </a:t>
            </a:r>
            <a:r>
              <a:rPr lang="es-CR" sz="2400" dirty="0">
                <a:latin typeface="Century Gothic" panose="020B0502020202020204" pitchFamily="34" charset="0"/>
              </a:rPr>
              <a:t>OBJETIVO DEL MUESTREO</a:t>
            </a:r>
          </a:p>
        </p:txBody>
      </p:sp>
      <p:sp>
        <p:nvSpPr>
          <p:cNvPr id="5" name="Elipse 4"/>
          <p:cNvSpPr/>
          <p:nvPr/>
        </p:nvSpPr>
        <p:spPr>
          <a:xfrm>
            <a:off x="1434734" y="1583274"/>
            <a:ext cx="1841866" cy="17189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smtClean="0">
                <a:solidFill>
                  <a:schemeClr val="bg1"/>
                </a:solidFill>
                <a:latin typeface="Century Gothic "/>
              </a:rPr>
              <a:t>Objetivo</a:t>
            </a:r>
            <a:endParaRPr lang="es-MX" sz="2400" dirty="0">
              <a:solidFill>
                <a:schemeClr val="bg1"/>
              </a:solidFill>
              <a:latin typeface="Century Gothic "/>
            </a:endParaRPr>
          </a:p>
        </p:txBody>
      </p:sp>
      <p:cxnSp>
        <p:nvCxnSpPr>
          <p:cNvPr id="14" name="Conector recto 13"/>
          <p:cNvCxnSpPr/>
          <p:nvPr/>
        </p:nvCxnSpPr>
        <p:spPr>
          <a:xfrm>
            <a:off x="4424516" y="3082835"/>
            <a:ext cx="0" cy="109095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Elipse 14"/>
          <p:cNvSpPr/>
          <p:nvPr/>
        </p:nvSpPr>
        <p:spPr>
          <a:xfrm>
            <a:off x="4380272" y="4041058"/>
            <a:ext cx="100781" cy="132736"/>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Tree>
    <p:extLst>
      <p:ext uri="{BB962C8B-B14F-4D97-AF65-F5344CB8AC3E}">
        <p14:creationId xmlns:p14="http://schemas.microsoft.com/office/powerpoint/2010/main" val="3198062893"/>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smtClean="0"/>
              <a:t>        </a:t>
            </a:r>
            <a:r>
              <a:rPr lang="es-CR" sz="2400" dirty="0">
                <a:latin typeface="Century Gothic" panose="020B0502020202020204" pitchFamily="34" charset="0"/>
              </a:rPr>
              <a:t>MUESTREO  </a:t>
            </a:r>
            <a:r>
              <a:rPr lang="es-CR" sz="2400" b="1" u="sng" dirty="0">
                <a:latin typeface="Century Gothic" panose="020B0502020202020204" pitchFamily="34" charset="0"/>
              </a:rPr>
              <a:t>NO</a:t>
            </a:r>
            <a:r>
              <a:rPr lang="es-CR" sz="2400" dirty="0">
                <a:latin typeface="Century Gothic" panose="020B0502020202020204" pitchFamily="34" charset="0"/>
              </a:rPr>
              <a:t> PROBABILISTICO</a:t>
            </a:r>
          </a:p>
        </p:txBody>
      </p:sp>
      <p:sp>
        <p:nvSpPr>
          <p:cNvPr id="7" name="Rectángulo 6"/>
          <p:cNvSpPr/>
          <p:nvPr/>
        </p:nvSpPr>
        <p:spPr>
          <a:xfrm>
            <a:off x="873548" y="2642422"/>
            <a:ext cx="4760335" cy="1938992"/>
          </a:xfrm>
          <a:prstGeom prst="rect">
            <a:avLst/>
          </a:prstGeom>
        </p:spPr>
        <p:txBody>
          <a:bodyPr wrap="square">
            <a:spAutoFit/>
          </a:bodyPr>
          <a:lstStyle/>
          <a:p>
            <a:pPr algn="just"/>
            <a:r>
              <a:rPr lang="es-CR" sz="2000" dirty="0" smtClean="0">
                <a:solidFill>
                  <a:schemeClr val="tx1">
                    <a:lumMod val="75000"/>
                    <a:lumOff val="25000"/>
                  </a:schemeClr>
                </a:solidFill>
                <a:latin typeface="Century Gothic" panose="020B0502020202020204" pitchFamily="34" charset="0"/>
              </a:rPr>
              <a:t>No </a:t>
            </a:r>
            <a:r>
              <a:rPr lang="es-CR" sz="2000" dirty="0">
                <a:solidFill>
                  <a:schemeClr val="tx1">
                    <a:lumMod val="75000"/>
                    <a:lumOff val="25000"/>
                  </a:schemeClr>
                </a:solidFill>
                <a:latin typeface="Century Gothic" panose="020B0502020202020204" pitchFamily="34" charset="0"/>
              </a:rPr>
              <a:t>se efectúa bajo normas probabilísticas de selección, durante sus procesos intervienen opiniones y criterios personales del investigador o no existe norma bien definida o validada. </a:t>
            </a:r>
          </a:p>
        </p:txBody>
      </p:sp>
      <p:sp>
        <p:nvSpPr>
          <p:cNvPr id="8" name="CuadroTexto 7"/>
          <p:cNvSpPr txBox="1"/>
          <p:nvPr/>
        </p:nvSpPr>
        <p:spPr>
          <a:xfrm>
            <a:off x="6145527" y="2100916"/>
            <a:ext cx="796052" cy="369332"/>
          </a:xfrm>
          <a:prstGeom prst="rect">
            <a:avLst/>
          </a:prstGeom>
          <a:noFill/>
        </p:spPr>
        <p:txBody>
          <a:bodyPr wrap="none" rtlCol="0">
            <a:spAutoFit/>
          </a:bodyPr>
          <a:lstStyle/>
          <a:p>
            <a:r>
              <a:rPr lang="es-ES" b="1" dirty="0" smtClean="0">
                <a:solidFill>
                  <a:srgbClr val="C00000"/>
                </a:solidFill>
                <a:latin typeface="Century Gothic "/>
              </a:rPr>
              <a:t>Tipos</a:t>
            </a:r>
            <a:endParaRPr lang="es-CR" b="1" dirty="0">
              <a:solidFill>
                <a:srgbClr val="C00000"/>
              </a:solidFill>
              <a:latin typeface="Century Gothic "/>
            </a:endParaRPr>
          </a:p>
        </p:txBody>
      </p:sp>
      <p:sp>
        <p:nvSpPr>
          <p:cNvPr id="9" name="Rectángulo 8"/>
          <p:cNvSpPr/>
          <p:nvPr/>
        </p:nvSpPr>
        <p:spPr>
          <a:xfrm>
            <a:off x="6941581" y="2642422"/>
            <a:ext cx="4753889" cy="461665"/>
          </a:xfrm>
          <a:prstGeom prst="rect">
            <a:avLst/>
          </a:prstGeom>
          <a:solidFill>
            <a:srgbClr val="C00000"/>
          </a:solidFill>
        </p:spPr>
        <p:txBody>
          <a:bodyPr wrap="square">
            <a:spAutoFit/>
          </a:bodyPr>
          <a:lstStyle/>
          <a:p>
            <a:r>
              <a:rPr lang="es-MX" sz="2400" dirty="0">
                <a:solidFill>
                  <a:schemeClr val="bg1"/>
                </a:solidFill>
              </a:rPr>
              <a:t>Muestreo por cuotas</a:t>
            </a:r>
          </a:p>
        </p:txBody>
      </p:sp>
      <p:sp>
        <p:nvSpPr>
          <p:cNvPr id="10" name="Rectángulo 9"/>
          <p:cNvSpPr/>
          <p:nvPr/>
        </p:nvSpPr>
        <p:spPr>
          <a:xfrm>
            <a:off x="6941582" y="3169750"/>
            <a:ext cx="4753889" cy="461665"/>
          </a:xfrm>
          <a:prstGeom prst="rect">
            <a:avLst/>
          </a:prstGeom>
          <a:solidFill>
            <a:srgbClr val="C00000">
              <a:alpha val="67000"/>
            </a:srgbClr>
          </a:solidFill>
        </p:spPr>
        <p:txBody>
          <a:bodyPr wrap="square">
            <a:spAutoFit/>
          </a:bodyPr>
          <a:lstStyle/>
          <a:p>
            <a:r>
              <a:rPr lang="es-MX" sz="2400" dirty="0">
                <a:solidFill>
                  <a:schemeClr val="bg1"/>
                </a:solidFill>
              </a:rPr>
              <a:t>Muestreo intencional o </a:t>
            </a:r>
            <a:r>
              <a:rPr lang="es-MX" sz="2400" dirty="0" smtClean="0">
                <a:solidFill>
                  <a:schemeClr val="bg1"/>
                </a:solidFill>
              </a:rPr>
              <a:t>conveniencia</a:t>
            </a:r>
            <a:endParaRPr lang="es-MX" sz="2400" dirty="0">
              <a:solidFill>
                <a:schemeClr val="bg1"/>
              </a:solidFill>
            </a:endParaRPr>
          </a:p>
        </p:txBody>
      </p:sp>
      <p:sp>
        <p:nvSpPr>
          <p:cNvPr id="11" name="Rectángulo 10"/>
          <p:cNvSpPr/>
          <p:nvPr/>
        </p:nvSpPr>
        <p:spPr>
          <a:xfrm>
            <a:off x="6941580" y="3699747"/>
            <a:ext cx="4753890" cy="461665"/>
          </a:xfrm>
          <a:prstGeom prst="rect">
            <a:avLst/>
          </a:prstGeom>
          <a:solidFill>
            <a:srgbClr val="C00000">
              <a:alpha val="46000"/>
            </a:srgbClr>
          </a:solidFill>
        </p:spPr>
        <p:txBody>
          <a:bodyPr wrap="square">
            <a:spAutoFit/>
          </a:bodyPr>
          <a:lstStyle/>
          <a:p>
            <a:r>
              <a:rPr lang="es-MX" sz="2400" dirty="0" smtClean="0">
                <a:solidFill>
                  <a:schemeClr val="bg1"/>
                </a:solidFill>
              </a:rPr>
              <a:t>Bola de Nieve</a:t>
            </a:r>
            <a:endParaRPr lang="es-MX" sz="2400" dirty="0">
              <a:solidFill>
                <a:schemeClr val="bg1"/>
              </a:solidFill>
            </a:endParaRPr>
          </a:p>
        </p:txBody>
      </p:sp>
      <p:sp>
        <p:nvSpPr>
          <p:cNvPr id="12" name="Rectángulo 11"/>
          <p:cNvSpPr/>
          <p:nvPr/>
        </p:nvSpPr>
        <p:spPr>
          <a:xfrm>
            <a:off x="6941579" y="4227075"/>
            <a:ext cx="4753891" cy="461665"/>
          </a:xfrm>
          <a:prstGeom prst="rect">
            <a:avLst/>
          </a:prstGeom>
          <a:solidFill>
            <a:srgbClr val="C00000">
              <a:alpha val="34000"/>
            </a:srgbClr>
          </a:solidFill>
        </p:spPr>
        <p:txBody>
          <a:bodyPr wrap="square">
            <a:spAutoFit/>
          </a:bodyPr>
          <a:lstStyle/>
          <a:p>
            <a:r>
              <a:rPr lang="es-MX" sz="2400" dirty="0" smtClean="0">
                <a:solidFill>
                  <a:schemeClr val="bg1"/>
                </a:solidFill>
              </a:rPr>
              <a:t>Muestreo Discrecional</a:t>
            </a:r>
            <a:endParaRPr lang="es-MX" sz="2400" dirty="0">
              <a:solidFill>
                <a:schemeClr val="bg1"/>
              </a:solidFill>
            </a:endParaRPr>
          </a:p>
        </p:txBody>
      </p:sp>
      <p:cxnSp>
        <p:nvCxnSpPr>
          <p:cNvPr id="13" name="Conector recto 12"/>
          <p:cNvCxnSpPr/>
          <p:nvPr/>
        </p:nvCxnSpPr>
        <p:spPr>
          <a:xfrm>
            <a:off x="6508955" y="2642422"/>
            <a:ext cx="0" cy="2046318"/>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9" name="CuadroTexto 18"/>
          <p:cNvSpPr txBox="1"/>
          <p:nvPr/>
        </p:nvSpPr>
        <p:spPr>
          <a:xfrm>
            <a:off x="873549" y="1904562"/>
            <a:ext cx="2680542" cy="523220"/>
          </a:xfrm>
          <a:prstGeom prst="rect">
            <a:avLst/>
          </a:prstGeom>
          <a:noFill/>
        </p:spPr>
        <p:txBody>
          <a:bodyPr wrap="none" rtlCol="0">
            <a:spAutoFit/>
          </a:bodyPr>
          <a:lstStyle/>
          <a:p>
            <a:r>
              <a:rPr lang="es-ES" sz="2800" b="1" dirty="0" smtClean="0">
                <a:solidFill>
                  <a:srgbClr val="559374"/>
                </a:solidFill>
                <a:latin typeface="Century Gothic "/>
              </a:rPr>
              <a:t>Procedimiento</a:t>
            </a:r>
            <a:endParaRPr lang="es-CR" sz="2800" b="1" dirty="0">
              <a:solidFill>
                <a:srgbClr val="559374"/>
              </a:solidFill>
              <a:latin typeface="Century Gothic "/>
            </a:endParaRPr>
          </a:p>
        </p:txBody>
      </p:sp>
    </p:spTree>
    <p:extLst>
      <p:ext uri="{BB962C8B-B14F-4D97-AF65-F5344CB8AC3E}">
        <p14:creationId xmlns:p14="http://schemas.microsoft.com/office/powerpoint/2010/main" val="3076302354"/>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smtClean="0"/>
              <a:t>        </a:t>
            </a:r>
            <a:r>
              <a:rPr lang="es-CR" sz="2400" dirty="0">
                <a:latin typeface="Century Gothic" panose="020B0502020202020204" pitchFamily="34" charset="0"/>
              </a:rPr>
              <a:t>MUESTREO  </a:t>
            </a:r>
            <a:r>
              <a:rPr lang="es-CR" sz="2400" b="1" u="sng" dirty="0">
                <a:latin typeface="Century Gothic" panose="020B0502020202020204" pitchFamily="34" charset="0"/>
              </a:rPr>
              <a:t>NO</a:t>
            </a:r>
            <a:r>
              <a:rPr lang="es-CR" sz="2400" dirty="0">
                <a:latin typeface="Century Gothic" panose="020B0502020202020204" pitchFamily="34" charset="0"/>
              </a:rPr>
              <a:t> PROBABILISTICO</a:t>
            </a:r>
          </a:p>
        </p:txBody>
      </p:sp>
      <p:sp>
        <p:nvSpPr>
          <p:cNvPr id="9" name="Rectángulo 8"/>
          <p:cNvSpPr/>
          <p:nvPr/>
        </p:nvSpPr>
        <p:spPr>
          <a:xfrm>
            <a:off x="0" y="1148739"/>
            <a:ext cx="3144982" cy="1200329"/>
          </a:xfrm>
          <a:prstGeom prst="rect">
            <a:avLst/>
          </a:prstGeom>
          <a:solidFill>
            <a:srgbClr val="C00000"/>
          </a:solidFill>
        </p:spPr>
        <p:txBody>
          <a:bodyPr wrap="square">
            <a:spAutoFit/>
          </a:bodyPr>
          <a:lstStyle/>
          <a:p>
            <a:r>
              <a:rPr lang="es-MX" sz="2400" dirty="0">
                <a:solidFill>
                  <a:schemeClr val="bg1"/>
                </a:solidFill>
              </a:rPr>
              <a:t> </a:t>
            </a:r>
            <a:r>
              <a:rPr lang="es-MX" sz="2400" dirty="0" smtClean="0">
                <a:solidFill>
                  <a:schemeClr val="bg1"/>
                </a:solidFill>
              </a:rPr>
              <a:t>  </a:t>
            </a:r>
          </a:p>
          <a:p>
            <a:pPr algn="ctr"/>
            <a:r>
              <a:rPr lang="es-MX" sz="2400" dirty="0" smtClean="0">
                <a:solidFill>
                  <a:schemeClr val="bg1"/>
                </a:solidFill>
              </a:rPr>
              <a:t>Muestreo </a:t>
            </a:r>
            <a:r>
              <a:rPr lang="es-MX" sz="2400" dirty="0">
                <a:solidFill>
                  <a:schemeClr val="bg1"/>
                </a:solidFill>
              </a:rPr>
              <a:t>por </a:t>
            </a:r>
            <a:r>
              <a:rPr lang="es-MX" sz="2400" dirty="0" smtClean="0">
                <a:solidFill>
                  <a:schemeClr val="bg1"/>
                </a:solidFill>
              </a:rPr>
              <a:t>cuotas</a:t>
            </a:r>
          </a:p>
          <a:p>
            <a:endParaRPr lang="es-MX" sz="2400" dirty="0">
              <a:solidFill>
                <a:schemeClr val="bg1"/>
              </a:solidFill>
            </a:endParaRPr>
          </a:p>
        </p:txBody>
      </p:sp>
      <p:sp>
        <p:nvSpPr>
          <p:cNvPr id="2" name="Rectángulo 1"/>
          <p:cNvSpPr/>
          <p:nvPr/>
        </p:nvSpPr>
        <p:spPr>
          <a:xfrm>
            <a:off x="318651" y="2541282"/>
            <a:ext cx="2479964" cy="2585323"/>
          </a:xfrm>
          <a:prstGeom prst="rect">
            <a:avLst/>
          </a:prstGeom>
        </p:spPr>
        <p:txBody>
          <a:bodyPr wrap="square">
            <a:spAutoFit/>
          </a:bodyPr>
          <a:lstStyle/>
          <a:p>
            <a:pPr algn="just"/>
            <a:r>
              <a:rPr lang="es-CR" sz="1600" dirty="0" smtClean="0">
                <a:solidFill>
                  <a:schemeClr val="tx1">
                    <a:lumMod val="65000"/>
                    <a:lumOff val="35000"/>
                  </a:schemeClr>
                </a:solidFill>
                <a:latin typeface="Century Gothic" panose="020B0502020202020204" pitchFamily="34" charset="0"/>
              </a:rPr>
              <a:t>Hay un buen </a:t>
            </a:r>
            <a:r>
              <a:rPr lang="es-CR" sz="1600" dirty="0">
                <a:solidFill>
                  <a:schemeClr val="tx1">
                    <a:lumMod val="65000"/>
                    <a:lumOff val="35000"/>
                  </a:schemeClr>
                </a:solidFill>
                <a:latin typeface="Century Gothic" panose="020B0502020202020204" pitchFamily="34" charset="0"/>
              </a:rPr>
              <a:t>conocimiento de los estratos de la población y/o de los individuos más representativos o adecuados para los fines de la investigación. </a:t>
            </a:r>
          </a:p>
          <a:p>
            <a:pPr algn="just"/>
            <a:endParaRPr lang="es-CR" dirty="0">
              <a:solidFill>
                <a:schemeClr val="tx1">
                  <a:lumMod val="65000"/>
                  <a:lumOff val="35000"/>
                </a:schemeClr>
              </a:solidFill>
              <a:latin typeface="Century Gothic" panose="020B0502020202020204" pitchFamily="34" charset="0"/>
            </a:endParaRPr>
          </a:p>
        </p:txBody>
      </p:sp>
      <p:cxnSp>
        <p:nvCxnSpPr>
          <p:cNvPr id="14" name="Conector recto 13"/>
          <p:cNvCxnSpPr/>
          <p:nvPr/>
        </p:nvCxnSpPr>
        <p:spPr>
          <a:xfrm>
            <a:off x="3144982" y="1162594"/>
            <a:ext cx="0" cy="3588915"/>
          </a:xfrm>
          <a:prstGeom prst="line">
            <a:avLst/>
          </a:prstGeom>
          <a:ln w="19050">
            <a:solidFill>
              <a:srgbClr val="C00000"/>
            </a:solidFill>
            <a:prstDash val="lgDash"/>
          </a:ln>
        </p:spPr>
        <p:style>
          <a:lnRef idx="1">
            <a:schemeClr val="accent1"/>
          </a:lnRef>
          <a:fillRef idx="0">
            <a:schemeClr val="accent1"/>
          </a:fillRef>
          <a:effectRef idx="0">
            <a:schemeClr val="accent1"/>
          </a:effectRef>
          <a:fontRef idx="minor">
            <a:schemeClr val="tx1"/>
          </a:fontRef>
        </p:style>
      </p:cxnSp>
      <p:sp>
        <p:nvSpPr>
          <p:cNvPr id="15" name="Rectángulo 14"/>
          <p:cNvSpPr/>
          <p:nvPr/>
        </p:nvSpPr>
        <p:spPr>
          <a:xfrm>
            <a:off x="3144982" y="1156558"/>
            <a:ext cx="3144982" cy="1200329"/>
          </a:xfrm>
          <a:prstGeom prst="rect">
            <a:avLst/>
          </a:prstGeom>
          <a:solidFill>
            <a:srgbClr val="C00000">
              <a:alpha val="67000"/>
            </a:srgbClr>
          </a:solidFill>
        </p:spPr>
        <p:txBody>
          <a:bodyPr wrap="square">
            <a:spAutoFit/>
          </a:bodyPr>
          <a:lstStyle/>
          <a:p>
            <a:pPr algn="ctr"/>
            <a:endParaRPr lang="es-MX" sz="2400" dirty="0" smtClean="0">
              <a:solidFill>
                <a:schemeClr val="bg1"/>
              </a:solidFill>
            </a:endParaRPr>
          </a:p>
          <a:p>
            <a:pPr algn="ctr"/>
            <a:r>
              <a:rPr lang="es-MX" sz="2400" dirty="0" smtClean="0">
                <a:solidFill>
                  <a:schemeClr val="bg1"/>
                </a:solidFill>
              </a:rPr>
              <a:t>Muestreo </a:t>
            </a:r>
            <a:r>
              <a:rPr lang="es-MX" sz="2400" dirty="0">
                <a:solidFill>
                  <a:schemeClr val="bg1"/>
                </a:solidFill>
              </a:rPr>
              <a:t>intencional o </a:t>
            </a:r>
            <a:r>
              <a:rPr lang="es-MX" sz="2400" dirty="0" smtClean="0">
                <a:solidFill>
                  <a:schemeClr val="bg1"/>
                </a:solidFill>
              </a:rPr>
              <a:t>conveniencia</a:t>
            </a:r>
            <a:endParaRPr lang="es-MX" sz="2400" dirty="0">
              <a:solidFill>
                <a:schemeClr val="bg1"/>
              </a:solidFill>
            </a:endParaRPr>
          </a:p>
        </p:txBody>
      </p:sp>
      <p:sp>
        <p:nvSpPr>
          <p:cNvPr id="16" name="Rectángulo 15"/>
          <p:cNvSpPr/>
          <p:nvPr/>
        </p:nvSpPr>
        <p:spPr>
          <a:xfrm>
            <a:off x="3352801" y="2516378"/>
            <a:ext cx="2743199" cy="1569660"/>
          </a:xfrm>
          <a:prstGeom prst="rect">
            <a:avLst/>
          </a:prstGeom>
        </p:spPr>
        <p:txBody>
          <a:bodyPr wrap="square">
            <a:spAutoFit/>
          </a:bodyPr>
          <a:lstStyle/>
          <a:p>
            <a:pPr algn="just"/>
            <a:r>
              <a:rPr lang="es-CR" sz="1600" dirty="0">
                <a:solidFill>
                  <a:schemeClr val="tx1">
                    <a:lumMod val="65000"/>
                    <a:lumOff val="35000"/>
                  </a:schemeClr>
                </a:solidFill>
                <a:latin typeface="Century Gothic" panose="020B0502020202020204" pitchFamily="34" charset="0"/>
              </a:rPr>
              <a:t>Pretende seleccionar unidades de análisis que cumplen los requisitos de la población objeto de </a:t>
            </a:r>
            <a:r>
              <a:rPr lang="es-CR" sz="1600" dirty="0" smtClean="0">
                <a:solidFill>
                  <a:schemeClr val="tx1">
                    <a:lumMod val="65000"/>
                    <a:lumOff val="35000"/>
                  </a:schemeClr>
                </a:solidFill>
                <a:latin typeface="Century Gothic" panose="020B0502020202020204" pitchFamily="34" charset="0"/>
              </a:rPr>
              <a:t>estudio.</a:t>
            </a:r>
            <a:endParaRPr lang="es-CR" sz="1600" dirty="0">
              <a:solidFill>
                <a:schemeClr val="tx1">
                  <a:lumMod val="65000"/>
                  <a:lumOff val="35000"/>
                </a:schemeClr>
              </a:solidFill>
              <a:latin typeface="Century Gothic" panose="020B0502020202020204" pitchFamily="34" charset="0"/>
            </a:endParaRPr>
          </a:p>
          <a:p>
            <a:pPr algn="just"/>
            <a:endParaRPr lang="es-CR" sz="1600" dirty="0">
              <a:solidFill>
                <a:schemeClr val="tx1">
                  <a:lumMod val="65000"/>
                  <a:lumOff val="35000"/>
                </a:schemeClr>
              </a:solidFill>
              <a:latin typeface="Century Gothic" panose="020B0502020202020204" pitchFamily="34" charset="0"/>
            </a:endParaRPr>
          </a:p>
        </p:txBody>
      </p:sp>
      <p:cxnSp>
        <p:nvCxnSpPr>
          <p:cNvPr id="17" name="Conector recto 16"/>
          <p:cNvCxnSpPr/>
          <p:nvPr/>
        </p:nvCxnSpPr>
        <p:spPr>
          <a:xfrm>
            <a:off x="6289964" y="1162594"/>
            <a:ext cx="0" cy="3588915"/>
          </a:xfrm>
          <a:prstGeom prst="line">
            <a:avLst/>
          </a:prstGeom>
          <a:ln w="19050">
            <a:solidFill>
              <a:srgbClr val="C00000"/>
            </a:solidFill>
            <a:prstDash val="lgDash"/>
          </a:ln>
        </p:spPr>
        <p:style>
          <a:lnRef idx="1">
            <a:schemeClr val="accent1"/>
          </a:lnRef>
          <a:fillRef idx="0">
            <a:schemeClr val="accent1"/>
          </a:fillRef>
          <a:effectRef idx="0">
            <a:schemeClr val="accent1"/>
          </a:effectRef>
          <a:fontRef idx="minor">
            <a:schemeClr val="tx1"/>
          </a:fontRef>
        </p:style>
      </p:cxnSp>
      <p:cxnSp>
        <p:nvCxnSpPr>
          <p:cNvPr id="18" name="Conector recto 17"/>
          <p:cNvCxnSpPr/>
          <p:nvPr/>
        </p:nvCxnSpPr>
        <p:spPr>
          <a:xfrm>
            <a:off x="9282545" y="1148739"/>
            <a:ext cx="0" cy="3588915"/>
          </a:xfrm>
          <a:prstGeom prst="line">
            <a:avLst/>
          </a:prstGeom>
          <a:ln w="19050">
            <a:solidFill>
              <a:srgbClr val="C00000"/>
            </a:solidFill>
            <a:prstDash val="lgDash"/>
          </a:ln>
        </p:spPr>
        <p:style>
          <a:lnRef idx="1">
            <a:schemeClr val="accent1"/>
          </a:lnRef>
          <a:fillRef idx="0">
            <a:schemeClr val="accent1"/>
          </a:fillRef>
          <a:effectRef idx="0">
            <a:schemeClr val="accent1"/>
          </a:effectRef>
          <a:fontRef idx="minor">
            <a:schemeClr val="tx1"/>
          </a:fontRef>
        </p:style>
      </p:cxnSp>
      <p:sp>
        <p:nvSpPr>
          <p:cNvPr id="20" name="Rectángulo 19"/>
          <p:cNvSpPr/>
          <p:nvPr/>
        </p:nvSpPr>
        <p:spPr>
          <a:xfrm>
            <a:off x="6289963" y="1152588"/>
            <a:ext cx="2992582" cy="1200329"/>
          </a:xfrm>
          <a:prstGeom prst="rect">
            <a:avLst/>
          </a:prstGeom>
          <a:solidFill>
            <a:srgbClr val="C00000">
              <a:alpha val="46000"/>
            </a:srgbClr>
          </a:solidFill>
        </p:spPr>
        <p:txBody>
          <a:bodyPr wrap="square">
            <a:spAutoFit/>
          </a:bodyPr>
          <a:lstStyle/>
          <a:p>
            <a:r>
              <a:rPr lang="es-MX" sz="2400" dirty="0">
                <a:solidFill>
                  <a:schemeClr val="bg1"/>
                </a:solidFill>
              </a:rPr>
              <a:t>      </a:t>
            </a:r>
            <a:endParaRPr lang="es-MX" sz="2400" dirty="0" smtClean="0">
              <a:solidFill>
                <a:schemeClr val="bg1"/>
              </a:solidFill>
            </a:endParaRPr>
          </a:p>
          <a:p>
            <a:pPr algn="ctr"/>
            <a:r>
              <a:rPr lang="es-MX" sz="2400" dirty="0" smtClean="0">
                <a:solidFill>
                  <a:schemeClr val="bg1"/>
                </a:solidFill>
              </a:rPr>
              <a:t>Bola de Nieve</a:t>
            </a:r>
          </a:p>
          <a:p>
            <a:endParaRPr lang="es-MX" sz="2400" dirty="0">
              <a:solidFill>
                <a:schemeClr val="bg1"/>
              </a:solidFill>
            </a:endParaRPr>
          </a:p>
        </p:txBody>
      </p:sp>
      <p:sp>
        <p:nvSpPr>
          <p:cNvPr id="21" name="Rectángulo 20"/>
          <p:cNvSpPr/>
          <p:nvPr/>
        </p:nvSpPr>
        <p:spPr>
          <a:xfrm>
            <a:off x="6483929" y="2541282"/>
            <a:ext cx="2590798" cy="3539430"/>
          </a:xfrm>
          <a:prstGeom prst="rect">
            <a:avLst/>
          </a:prstGeom>
        </p:spPr>
        <p:txBody>
          <a:bodyPr wrap="square">
            <a:spAutoFit/>
          </a:bodyPr>
          <a:lstStyle/>
          <a:p>
            <a:pPr algn="just"/>
            <a:r>
              <a:rPr lang="es-CR" sz="1600" dirty="0">
                <a:solidFill>
                  <a:schemeClr val="tx1">
                    <a:lumMod val="65000"/>
                    <a:lumOff val="35000"/>
                  </a:schemeClr>
                </a:solidFill>
                <a:latin typeface="Century Gothic" panose="020B0502020202020204" pitchFamily="34" charset="0"/>
              </a:rPr>
              <a:t>Se reúnen los datos de los pocos miembros de la población objetivo que se puedan localizar y se les pide información necesaria para ubicar a otros miembros que conozcan de esa población</a:t>
            </a:r>
            <a:r>
              <a:rPr lang="es-CR" sz="1600" dirty="0" smtClean="0">
                <a:solidFill>
                  <a:schemeClr val="tx1">
                    <a:lumMod val="65000"/>
                    <a:lumOff val="35000"/>
                  </a:schemeClr>
                </a:solidFill>
                <a:latin typeface="Century Gothic" panose="020B0502020202020204" pitchFamily="34" charset="0"/>
              </a:rPr>
              <a:t>.</a:t>
            </a:r>
          </a:p>
          <a:p>
            <a:pPr algn="just"/>
            <a:endParaRPr lang="es-ES" sz="1600" dirty="0">
              <a:solidFill>
                <a:schemeClr val="tx1">
                  <a:lumMod val="65000"/>
                  <a:lumOff val="35000"/>
                </a:schemeClr>
              </a:solidFill>
              <a:latin typeface="Century Gothic" panose="020B0502020202020204" pitchFamily="34" charset="0"/>
            </a:endParaRPr>
          </a:p>
          <a:p>
            <a:pPr algn="just"/>
            <a:r>
              <a:rPr lang="es-ES" sz="1600" dirty="0" smtClean="0">
                <a:solidFill>
                  <a:schemeClr val="tx1">
                    <a:lumMod val="65000"/>
                    <a:lumOff val="35000"/>
                  </a:schemeClr>
                </a:solidFill>
                <a:latin typeface="Century Gothic" panose="020B0502020202020204" pitchFamily="34" charset="0"/>
              </a:rPr>
              <a:t>* Poblaciones difíciles de muestrear</a:t>
            </a:r>
            <a:endParaRPr lang="es-CR" sz="1600" dirty="0">
              <a:solidFill>
                <a:schemeClr val="tx1">
                  <a:lumMod val="65000"/>
                  <a:lumOff val="35000"/>
                </a:schemeClr>
              </a:solidFill>
              <a:latin typeface="Century Gothic" panose="020B0502020202020204" pitchFamily="34" charset="0"/>
            </a:endParaRPr>
          </a:p>
          <a:p>
            <a:pPr algn="just"/>
            <a:endParaRPr lang="es-CR" sz="1600" dirty="0">
              <a:solidFill>
                <a:schemeClr val="tx1">
                  <a:lumMod val="65000"/>
                  <a:lumOff val="35000"/>
                </a:schemeClr>
              </a:solidFill>
              <a:latin typeface="Century Gothic" panose="020B0502020202020204" pitchFamily="34" charset="0"/>
            </a:endParaRPr>
          </a:p>
        </p:txBody>
      </p:sp>
      <p:sp>
        <p:nvSpPr>
          <p:cNvPr id="22" name="Rectángulo 21"/>
          <p:cNvSpPr/>
          <p:nvPr/>
        </p:nvSpPr>
        <p:spPr>
          <a:xfrm>
            <a:off x="9282544" y="1152588"/>
            <a:ext cx="2909456" cy="1200329"/>
          </a:xfrm>
          <a:prstGeom prst="rect">
            <a:avLst/>
          </a:prstGeom>
          <a:solidFill>
            <a:srgbClr val="C00000">
              <a:alpha val="34000"/>
            </a:srgbClr>
          </a:solidFill>
        </p:spPr>
        <p:txBody>
          <a:bodyPr wrap="square">
            <a:spAutoFit/>
          </a:bodyPr>
          <a:lstStyle/>
          <a:p>
            <a:pPr algn="ctr"/>
            <a:endParaRPr lang="es-MX" sz="2400" dirty="0" smtClean="0">
              <a:solidFill>
                <a:schemeClr val="bg1"/>
              </a:solidFill>
            </a:endParaRPr>
          </a:p>
          <a:p>
            <a:pPr algn="ctr"/>
            <a:r>
              <a:rPr lang="es-MX" sz="2400" dirty="0" smtClean="0">
                <a:solidFill>
                  <a:schemeClr val="bg1"/>
                </a:solidFill>
              </a:rPr>
              <a:t>Muestreo Discrecional</a:t>
            </a:r>
          </a:p>
        </p:txBody>
      </p:sp>
      <p:sp>
        <p:nvSpPr>
          <p:cNvPr id="23" name="Rectángulo 22"/>
          <p:cNvSpPr/>
          <p:nvPr/>
        </p:nvSpPr>
        <p:spPr>
          <a:xfrm>
            <a:off x="9656621" y="2543949"/>
            <a:ext cx="2410686" cy="1569660"/>
          </a:xfrm>
          <a:prstGeom prst="rect">
            <a:avLst/>
          </a:prstGeom>
        </p:spPr>
        <p:txBody>
          <a:bodyPr wrap="square">
            <a:spAutoFit/>
          </a:bodyPr>
          <a:lstStyle/>
          <a:p>
            <a:r>
              <a:rPr lang="es-CR" sz="1600" dirty="0">
                <a:solidFill>
                  <a:schemeClr val="tx1">
                    <a:lumMod val="65000"/>
                    <a:lumOff val="35000"/>
                  </a:schemeClr>
                </a:solidFill>
                <a:latin typeface="Century Gothic" panose="020B0502020202020204" pitchFamily="34" charset="0"/>
              </a:rPr>
              <a:t>A criterio del investigador los elementos son elegidos sobre lo que él cree que pueden aportar al estudio</a:t>
            </a:r>
            <a:r>
              <a:rPr lang="es-CR" sz="1600" dirty="0" smtClean="0">
                <a:solidFill>
                  <a:schemeClr val="tx1">
                    <a:lumMod val="65000"/>
                    <a:lumOff val="35000"/>
                  </a:schemeClr>
                </a:solidFill>
                <a:latin typeface="Century Gothic" panose="020B0502020202020204" pitchFamily="34" charset="0"/>
              </a:rPr>
              <a:t>.</a:t>
            </a:r>
            <a:endParaRPr lang="es-CR" sz="1600" dirty="0">
              <a:solidFill>
                <a:schemeClr val="tx1">
                  <a:lumMod val="65000"/>
                  <a:lumOff val="35000"/>
                </a:schemeClr>
              </a:solidFill>
              <a:latin typeface="Century Gothic" panose="020B0502020202020204" pitchFamily="34" charset="0"/>
            </a:endParaRPr>
          </a:p>
        </p:txBody>
      </p:sp>
      <p:sp>
        <p:nvSpPr>
          <p:cNvPr id="24" name="Rectángulo 23"/>
          <p:cNvSpPr/>
          <p:nvPr/>
        </p:nvSpPr>
        <p:spPr>
          <a:xfrm>
            <a:off x="332509" y="6253035"/>
            <a:ext cx="6844144" cy="338554"/>
          </a:xfrm>
          <a:prstGeom prst="rect">
            <a:avLst/>
          </a:prstGeom>
        </p:spPr>
        <p:txBody>
          <a:bodyPr wrap="square">
            <a:spAutoFit/>
          </a:bodyPr>
          <a:lstStyle/>
          <a:p>
            <a:pPr algn="just"/>
            <a:r>
              <a:rPr lang="es-CR" sz="1600" dirty="0" smtClean="0">
                <a:solidFill>
                  <a:schemeClr val="tx1">
                    <a:lumMod val="65000"/>
                    <a:lumOff val="35000"/>
                  </a:schemeClr>
                </a:solidFill>
                <a:latin typeface="Century Gothic" panose="020B0502020202020204" pitchFamily="34" charset="0"/>
              </a:rPr>
              <a:t>* Preferible </a:t>
            </a:r>
            <a:r>
              <a:rPr lang="es-CR" sz="1600" dirty="0">
                <a:solidFill>
                  <a:schemeClr val="tx1">
                    <a:lumMod val="65000"/>
                    <a:lumOff val="35000"/>
                  </a:schemeClr>
                </a:solidFill>
                <a:latin typeface="Century Gothic" panose="020B0502020202020204" pitchFamily="34" charset="0"/>
              </a:rPr>
              <a:t>usarlas en estudios exploratorios y pruebas pilotos.</a:t>
            </a:r>
          </a:p>
        </p:txBody>
      </p:sp>
    </p:spTree>
    <p:extLst>
      <p:ext uri="{BB962C8B-B14F-4D97-AF65-F5344CB8AC3E}">
        <p14:creationId xmlns:p14="http://schemas.microsoft.com/office/powerpoint/2010/main" val="4003606996"/>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smtClean="0"/>
              <a:t>        </a:t>
            </a:r>
            <a:r>
              <a:rPr lang="es-CR" sz="2400" dirty="0" smtClean="0">
                <a:latin typeface="Century Gothic" panose="020B0502020202020204" pitchFamily="34" charset="0"/>
              </a:rPr>
              <a:t>MUESTREO PROBABILÍSTICO</a:t>
            </a:r>
            <a:endParaRPr lang="es-CR" sz="2400" dirty="0">
              <a:latin typeface="Book Antiqua" panose="02040602050305030304" pitchFamily="18" charset="0"/>
            </a:endParaRPr>
          </a:p>
        </p:txBody>
      </p:sp>
      <p:sp>
        <p:nvSpPr>
          <p:cNvPr id="2" name="Rectángulo 1"/>
          <p:cNvSpPr/>
          <p:nvPr/>
        </p:nvSpPr>
        <p:spPr>
          <a:xfrm>
            <a:off x="593901" y="2558926"/>
            <a:ext cx="5084227" cy="2246769"/>
          </a:xfrm>
          <a:prstGeom prst="rect">
            <a:avLst/>
          </a:prstGeom>
        </p:spPr>
        <p:txBody>
          <a:bodyPr wrap="square">
            <a:spAutoFit/>
          </a:bodyPr>
          <a:lstStyle/>
          <a:p>
            <a:pPr algn="just"/>
            <a:r>
              <a:rPr lang="es-MX" sz="2000" dirty="0" smtClean="0">
                <a:solidFill>
                  <a:schemeClr val="tx1">
                    <a:lumMod val="75000"/>
                    <a:lumOff val="25000"/>
                  </a:schemeClr>
                </a:solidFill>
                <a:latin typeface="Century Gothic" panose="020B0502020202020204" pitchFamily="34" charset="0"/>
              </a:rPr>
              <a:t>Se seleccionan muestras </a:t>
            </a:r>
            <a:r>
              <a:rPr lang="es-MX" sz="2000" dirty="0">
                <a:solidFill>
                  <a:schemeClr val="tx1">
                    <a:lumMod val="75000"/>
                    <a:lumOff val="25000"/>
                  </a:schemeClr>
                </a:solidFill>
                <a:latin typeface="Century Gothic" panose="020B0502020202020204" pitchFamily="34" charset="0"/>
              </a:rPr>
              <a:t>probabilísticas en el que cada elemento N tiene una probabilidad conocida y no nula de ser seleccionado y esa probabilidad se obtiene mediante una operación mecánica de aleatorización</a:t>
            </a:r>
          </a:p>
          <a:p>
            <a:endParaRPr lang="es-MX" sz="2000" dirty="0">
              <a:solidFill>
                <a:schemeClr val="tx1">
                  <a:lumMod val="75000"/>
                  <a:lumOff val="25000"/>
                </a:schemeClr>
              </a:solidFill>
              <a:latin typeface="Century Gothic" panose="020B0502020202020204" pitchFamily="34" charset="0"/>
            </a:endParaRPr>
          </a:p>
        </p:txBody>
      </p:sp>
      <p:sp>
        <p:nvSpPr>
          <p:cNvPr id="3" name="Rectángulo 2"/>
          <p:cNvSpPr/>
          <p:nvPr/>
        </p:nvSpPr>
        <p:spPr>
          <a:xfrm>
            <a:off x="6253315" y="2527995"/>
            <a:ext cx="5515897" cy="1938992"/>
          </a:xfrm>
          <a:prstGeom prst="rect">
            <a:avLst/>
          </a:prstGeom>
        </p:spPr>
        <p:txBody>
          <a:bodyPr wrap="square">
            <a:spAutoFit/>
          </a:bodyPr>
          <a:lstStyle/>
          <a:p>
            <a:pPr algn="just"/>
            <a:r>
              <a:rPr lang="es-MX" sz="2000" b="1" dirty="0" smtClean="0">
                <a:solidFill>
                  <a:schemeClr val="tx1">
                    <a:lumMod val="75000"/>
                    <a:lumOff val="25000"/>
                  </a:schemeClr>
                </a:solidFill>
                <a:latin typeface="Century Gothic" panose="020B0502020202020204" pitchFamily="34" charset="0"/>
              </a:rPr>
              <a:t>Son medibles, </a:t>
            </a:r>
            <a:r>
              <a:rPr lang="es-MX" sz="2000" dirty="0" smtClean="0">
                <a:solidFill>
                  <a:schemeClr val="tx1">
                    <a:lumMod val="75000"/>
                    <a:lumOff val="25000"/>
                  </a:schemeClr>
                </a:solidFill>
                <a:latin typeface="Century Gothic" panose="020B0502020202020204" pitchFamily="34" charset="0"/>
              </a:rPr>
              <a:t>las inferencias estadísticas a valores poblacionales pueden basarse en medidas de variabilidad, generalmente por los errores estándar calculados con base en la muestra </a:t>
            </a:r>
            <a:endParaRPr lang="es-MX" sz="2000" dirty="0">
              <a:solidFill>
                <a:schemeClr val="tx1">
                  <a:lumMod val="75000"/>
                  <a:lumOff val="25000"/>
                </a:schemeClr>
              </a:solidFill>
              <a:latin typeface="Century Gothic" panose="020B0502020202020204" pitchFamily="34" charset="0"/>
            </a:endParaRPr>
          </a:p>
          <a:p>
            <a:pPr algn="just"/>
            <a:endParaRPr lang="es-MX" sz="2000" dirty="0">
              <a:solidFill>
                <a:schemeClr val="tx1">
                  <a:lumMod val="75000"/>
                  <a:lumOff val="25000"/>
                </a:schemeClr>
              </a:solidFill>
              <a:latin typeface="Century Gothic" panose="020B0502020202020204" pitchFamily="34" charset="0"/>
            </a:endParaRPr>
          </a:p>
        </p:txBody>
      </p:sp>
      <p:sp>
        <p:nvSpPr>
          <p:cNvPr id="5" name="CuadroTexto 4"/>
          <p:cNvSpPr txBox="1"/>
          <p:nvPr/>
        </p:nvSpPr>
        <p:spPr>
          <a:xfrm>
            <a:off x="6253315" y="2189594"/>
            <a:ext cx="1313180" cy="369332"/>
          </a:xfrm>
          <a:prstGeom prst="rect">
            <a:avLst/>
          </a:prstGeom>
          <a:noFill/>
        </p:spPr>
        <p:txBody>
          <a:bodyPr wrap="none" rtlCol="0">
            <a:spAutoFit/>
          </a:bodyPr>
          <a:lstStyle/>
          <a:p>
            <a:r>
              <a:rPr lang="es-ES" b="1" dirty="0" smtClean="0">
                <a:solidFill>
                  <a:srgbClr val="C00000"/>
                </a:solidFill>
                <a:latin typeface="Century Gothic "/>
              </a:rPr>
              <a:t>Propiedad</a:t>
            </a:r>
            <a:endParaRPr lang="es-CR" b="1" dirty="0">
              <a:solidFill>
                <a:srgbClr val="C00000"/>
              </a:solidFill>
              <a:latin typeface="Century Gothic "/>
            </a:endParaRPr>
          </a:p>
        </p:txBody>
      </p:sp>
      <p:sp>
        <p:nvSpPr>
          <p:cNvPr id="6" name="Rectángulo 5"/>
          <p:cNvSpPr/>
          <p:nvPr/>
        </p:nvSpPr>
        <p:spPr>
          <a:xfrm>
            <a:off x="6253315" y="5020915"/>
            <a:ext cx="5383162" cy="646331"/>
          </a:xfrm>
          <a:prstGeom prst="rect">
            <a:avLst/>
          </a:prstGeom>
        </p:spPr>
        <p:txBody>
          <a:bodyPr wrap="square">
            <a:spAutoFit/>
          </a:bodyPr>
          <a:lstStyle/>
          <a:p>
            <a:pPr algn="just"/>
            <a:r>
              <a:rPr lang="es-MX" dirty="0" smtClean="0">
                <a:solidFill>
                  <a:schemeClr val="tx1">
                    <a:lumMod val="75000"/>
                    <a:lumOff val="25000"/>
                  </a:schemeClr>
                </a:solidFill>
                <a:latin typeface="Century Gothic" panose="020B0502020202020204" pitchFamily="34" charset="0"/>
              </a:rPr>
              <a:t>Resultado en </a:t>
            </a:r>
            <a:r>
              <a:rPr lang="es-MX" dirty="0">
                <a:solidFill>
                  <a:schemeClr val="tx1">
                    <a:lumMod val="75000"/>
                    <a:lumOff val="25000"/>
                  </a:schemeClr>
                </a:solidFill>
                <a:latin typeface="Century Gothic" panose="020B0502020202020204" pitchFamily="34" charset="0"/>
              </a:rPr>
              <a:t>diseños prácticos, económicos y precisos.</a:t>
            </a:r>
          </a:p>
        </p:txBody>
      </p:sp>
      <p:sp>
        <p:nvSpPr>
          <p:cNvPr id="7" name="CuadroTexto 6"/>
          <p:cNvSpPr txBox="1"/>
          <p:nvPr/>
        </p:nvSpPr>
        <p:spPr>
          <a:xfrm>
            <a:off x="6253315" y="4602645"/>
            <a:ext cx="2146742" cy="369332"/>
          </a:xfrm>
          <a:prstGeom prst="rect">
            <a:avLst/>
          </a:prstGeom>
          <a:noFill/>
        </p:spPr>
        <p:txBody>
          <a:bodyPr wrap="none" rtlCol="0">
            <a:spAutoFit/>
          </a:bodyPr>
          <a:lstStyle/>
          <a:p>
            <a:r>
              <a:rPr lang="es-ES" b="1" dirty="0" smtClean="0">
                <a:solidFill>
                  <a:srgbClr val="C00000"/>
                </a:solidFill>
                <a:latin typeface="Century Gothic "/>
              </a:rPr>
              <a:t>Una de las metas</a:t>
            </a:r>
            <a:endParaRPr lang="es-CR" b="1" dirty="0">
              <a:solidFill>
                <a:srgbClr val="C00000"/>
              </a:solidFill>
              <a:latin typeface="Century Gothic "/>
            </a:endParaRPr>
          </a:p>
        </p:txBody>
      </p:sp>
      <p:sp>
        <p:nvSpPr>
          <p:cNvPr id="8" name="CuadroTexto 7"/>
          <p:cNvSpPr txBox="1"/>
          <p:nvPr/>
        </p:nvSpPr>
        <p:spPr>
          <a:xfrm>
            <a:off x="593901" y="1927984"/>
            <a:ext cx="2680542" cy="523220"/>
          </a:xfrm>
          <a:prstGeom prst="rect">
            <a:avLst/>
          </a:prstGeom>
          <a:noFill/>
        </p:spPr>
        <p:txBody>
          <a:bodyPr wrap="none" rtlCol="0">
            <a:spAutoFit/>
          </a:bodyPr>
          <a:lstStyle/>
          <a:p>
            <a:r>
              <a:rPr lang="es-ES" sz="2800" b="1" dirty="0" smtClean="0">
                <a:solidFill>
                  <a:srgbClr val="559374"/>
                </a:solidFill>
                <a:latin typeface="Century Gothic "/>
              </a:rPr>
              <a:t>Procedimiento</a:t>
            </a:r>
            <a:endParaRPr lang="es-CR" sz="2800" b="1" dirty="0">
              <a:solidFill>
                <a:srgbClr val="559374"/>
              </a:solidFill>
              <a:latin typeface="Century Gothic "/>
            </a:endParaRPr>
          </a:p>
        </p:txBody>
      </p:sp>
    </p:spTree>
    <p:extLst>
      <p:ext uri="{BB962C8B-B14F-4D97-AF65-F5344CB8AC3E}">
        <p14:creationId xmlns:p14="http://schemas.microsoft.com/office/powerpoint/2010/main" val="3364216358"/>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248697" y="1815859"/>
            <a:ext cx="5014456" cy="68880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2800" dirty="0" smtClean="0">
                <a:solidFill>
                  <a:srgbClr val="C00000"/>
                </a:solidFill>
                <a:latin typeface="Century Gothic "/>
              </a:rPr>
              <a:t>Tipología básica de diseños muestrales probabilísticos</a:t>
            </a:r>
            <a:endParaRPr lang="es-CR" sz="2800" dirty="0">
              <a:solidFill>
                <a:srgbClr val="C00000"/>
              </a:solidFill>
              <a:latin typeface="Century Gothic "/>
            </a:endParaRPr>
          </a:p>
        </p:txBody>
      </p:sp>
      <p:sp>
        <p:nvSpPr>
          <p:cNvPr id="3" name="Rectángulo 2"/>
          <p:cNvSpPr/>
          <p:nvPr/>
        </p:nvSpPr>
        <p:spPr>
          <a:xfrm>
            <a:off x="1248696" y="2977940"/>
            <a:ext cx="4085303" cy="1938992"/>
          </a:xfrm>
          <a:prstGeom prst="rect">
            <a:avLst/>
          </a:prstGeom>
        </p:spPr>
        <p:txBody>
          <a:bodyPr wrap="square">
            <a:spAutoFit/>
          </a:bodyPr>
          <a:lstStyle/>
          <a:p>
            <a:pPr algn="just"/>
            <a:r>
              <a:rPr lang="es-MX" sz="2400" dirty="0">
                <a:solidFill>
                  <a:schemeClr val="tx1">
                    <a:lumMod val="65000"/>
                    <a:lumOff val="35000"/>
                  </a:schemeClr>
                </a:solidFill>
                <a:latin typeface="Century Gothic" panose="020B0502020202020204" pitchFamily="34" charset="0"/>
              </a:rPr>
              <a:t>El </a:t>
            </a:r>
            <a:r>
              <a:rPr lang="es-MX" sz="2400" b="1" dirty="0">
                <a:solidFill>
                  <a:schemeClr val="tx1">
                    <a:lumMod val="65000"/>
                    <a:lumOff val="35000"/>
                  </a:schemeClr>
                </a:solidFill>
                <a:latin typeface="Century Gothic" panose="020B0502020202020204" pitchFamily="34" charset="0"/>
              </a:rPr>
              <a:t>muestreo de encuestas </a:t>
            </a:r>
            <a:r>
              <a:rPr lang="es-MX" sz="2400" dirty="0">
                <a:solidFill>
                  <a:schemeClr val="tx1">
                    <a:lumMod val="65000"/>
                    <a:lumOff val="35000"/>
                  </a:schemeClr>
                </a:solidFill>
                <a:latin typeface="Century Gothic" panose="020B0502020202020204" pitchFamily="34" charset="0"/>
              </a:rPr>
              <a:t>se ocupa principalmente de modificaciones del muestreo aleatorio simple o del </a:t>
            </a:r>
            <a:r>
              <a:rPr lang="es-MX" sz="2400" dirty="0" smtClean="0">
                <a:solidFill>
                  <a:schemeClr val="tx1">
                    <a:lumMod val="65000"/>
                    <a:lumOff val="35000"/>
                  </a:schemeClr>
                </a:solidFill>
                <a:latin typeface="Century Gothic" panose="020B0502020202020204" pitchFamily="34" charset="0"/>
              </a:rPr>
              <a:t>mía</a:t>
            </a:r>
            <a:endParaRPr lang="es-MX" sz="2400" dirty="0">
              <a:solidFill>
                <a:schemeClr val="tx1">
                  <a:lumMod val="65000"/>
                  <a:lumOff val="35000"/>
                </a:schemeClr>
              </a:solidFill>
              <a:latin typeface="Century Gothic" panose="020B0502020202020204" pitchFamily="34" charset="0"/>
            </a:endParaRPr>
          </a:p>
        </p:txBody>
      </p:sp>
      <p:sp>
        <p:nvSpPr>
          <p:cNvPr id="6" name="Rectángulo 5"/>
          <p:cNvSpPr/>
          <p:nvPr/>
        </p:nvSpPr>
        <p:spPr>
          <a:xfrm>
            <a:off x="6263156" y="3066157"/>
            <a:ext cx="4412814" cy="461665"/>
          </a:xfrm>
          <a:prstGeom prst="rect">
            <a:avLst/>
          </a:prstGeom>
          <a:solidFill>
            <a:srgbClr val="C00000"/>
          </a:solidFill>
        </p:spPr>
        <p:txBody>
          <a:bodyPr wrap="square">
            <a:spAutoFit/>
          </a:bodyPr>
          <a:lstStyle/>
          <a:p>
            <a:r>
              <a:rPr lang="es-MX" sz="2400" dirty="0" smtClean="0">
                <a:solidFill>
                  <a:schemeClr val="bg1"/>
                </a:solidFill>
              </a:rPr>
              <a:t>Muestreo Aleatorio Simple (MIA)</a:t>
            </a:r>
            <a:endParaRPr lang="es-MX" sz="2400" dirty="0">
              <a:solidFill>
                <a:schemeClr val="bg1"/>
              </a:solidFill>
            </a:endParaRPr>
          </a:p>
        </p:txBody>
      </p:sp>
      <p:sp>
        <p:nvSpPr>
          <p:cNvPr id="8" name="Rectángulo 7"/>
          <p:cNvSpPr/>
          <p:nvPr/>
        </p:nvSpPr>
        <p:spPr>
          <a:xfrm>
            <a:off x="6263156" y="3593485"/>
            <a:ext cx="4412813" cy="461665"/>
          </a:xfrm>
          <a:prstGeom prst="rect">
            <a:avLst/>
          </a:prstGeom>
          <a:solidFill>
            <a:srgbClr val="C00000">
              <a:alpha val="67000"/>
            </a:srgbClr>
          </a:solidFill>
        </p:spPr>
        <p:txBody>
          <a:bodyPr wrap="square">
            <a:spAutoFit/>
          </a:bodyPr>
          <a:lstStyle/>
          <a:p>
            <a:r>
              <a:rPr lang="es-MX" sz="2400" dirty="0" smtClean="0">
                <a:solidFill>
                  <a:schemeClr val="bg1"/>
                </a:solidFill>
              </a:rPr>
              <a:t>Muestreo Sistemático</a:t>
            </a:r>
            <a:endParaRPr lang="es-MX" sz="2400" dirty="0">
              <a:solidFill>
                <a:schemeClr val="bg1"/>
              </a:solidFill>
            </a:endParaRPr>
          </a:p>
        </p:txBody>
      </p:sp>
      <p:sp>
        <p:nvSpPr>
          <p:cNvPr id="9" name="Rectángulo 8"/>
          <p:cNvSpPr/>
          <p:nvPr/>
        </p:nvSpPr>
        <p:spPr>
          <a:xfrm>
            <a:off x="6263154" y="4123482"/>
            <a:ext cx="4412813" cy="461665"/>
          </a:xfrm>
          <a:prstGeom prst="rect">
            <a:avLst/>
          </a:prstGeom>
          <a:solidFill>
            <a:srgbClr val="C00000">
              <a:alpha val="46000"/>
            </a:srgbClr>
          </a:solidFill>
        </p:spPr>
        <p:txBody>
          <a:bodyPr wrap="square">
            <a:spAutoFit/>
          </a:bodyPr>
          <a:lstStyle/>
          <a:p>
            <a:r>
              <a:rPr lang="es-MX" sz="2400" dirty="0" smtClean="0">
                <a:solidFill>
                  <a:schemeClr val="bg1"/>
                </a:solidFill>
              </a:rPr>
              <a:t>Muestreo Estratificado</a:t>
            </a:r>
            <a:endParaRPr lang="es-MX" sz="2400" dirty="0">
              <a:solidFill>
                <a:schemeClr val="bg1"/>
              </a:solidFill>
            </a:endParaRPr>
          </a:p>
        </p:txBody>
      </p:sp>
      <p:sp>
        <p:nvSpPr>
          <p:cNvPr id="10" name="Rectángulo 9"/>
          <p:cNvSpPr/>
          <p:nvPr/>
        </p:nvSpPr>
        <p:spPr>
          <a:xfrm>
            <a:off x="6263153" y="4650810"/>
            <a:ext cx="4412813" cy="461665"/>
          </a:xfrm>
          <a:prstGeom prst="rect">
            <a:avLst/>
          </a:prstGeom>
          <a:solidFill>
            <a:srgbClr val="C00000">
              <a:alpha val="34000"/>
            </a:srgbClr>
          </a:solidFill>
        </p:spPr>
        <p:txBody>
          <a:bodyPr wrap="square">
            <a:spAutoFit/>
          </a:bodyPr>
          <a:lstStyle/>
          <a:p>
            <a:r>
              <a:rPr lang="es-MX" sz="2400" dirty="0" smtClean="0">
                <a:solidFill>
                  <a:schemeClr val="bg1"/>
                </a:solidFill>
              </a:rPr>
              <a:t>Muestreo Polietápico</a:t>
            </a:r>
            <a:endParaRPr lang="es-MX" sz="2400" dirty="0">
              <a:solidFill>
                <a:schemeClr val="bg1"/>
              </a:solidFill>
            </a:endParaRPr>
          </a:p>
        </p:txBody>
      </p:sp>
      <p:cxnSp>
        <p:nvCxnSpPr>
          <p:cNvPr id="12" name="Conector recto 11"/>
          <p:cNvCxnSpPr/>
          <p:nvPr/>
        </p:nvCxnSpPr>
        <p:spPr>
          <a:xfrm>
            <a:off x="5830529" y="3066157"/>
            <a:ext cx="0" cy="2046318"/>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3" name="Rectángulo 12"/>
          <p:cNvSpPr/>
          <p:nvPr/>
        </p:nvSpPr>
        <p:spPr>
          <a:xfrm>
            <a:off x="0" y="-37294"/>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smtClean="0"/>
              <a:t>        </a:t>
            </a:r>
            <a:r>
              <a:rPr lang="es-CR" sz="2400" dirty="0" smtClean="0">
                <a:latin typeface="Century Gothic" panose="020B0502020202020204" pitchFamily="34" charset="0"/>
              </a:rPr>
              <a:t>MUESTREO PROBABILÍSTICO</a:t>
            </a:r>
            <a:endParaRPr lang="es-CR" sz="2400" dirty="0">
              <a:latin typeface="Book Antiqua" panose="02040602050305030304" pitchFamily="18" charset="0"/>
            </a:endParaRPr>
          </a:p>
        </p:txBody>
      </p:sp>
    </p:spTree>
    <p:extLst>
      <p:ext uri="{BB962C8B-B14F-4D97-AF65-F5344CB8AC3E}">
        <p14:creationId xmlns:p14="http://schemas.microsoft.com/office/powerpoint/2010/main" val="766269267"/>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smtClean="0"/>
              <a:t>        </a:t>
            </a:r>
            <a:r>
              <a:rPr lang="es-CR" sz="3200" dirty="0" smtClean="0">
                <a:latin typeface="Century Gothic" panose="020B0502020202020204" pitchFamily="34" charset="0"/>
              </a:rPr>
              <a:t>INTRODUCCIÓN</a:t>
            </a:r>
            <a:endParaRPr lang="es-CR" sz="3200" dirty="0">
              <a:solidFill>
                <a:schemeClr val="bg1"/>
              </a:solidFill>
              <a:latin typeface="Century Gothic" panose="020B0502020202020204" pitchFamily="34" charset="0"/>
            </a:endParaRPr>
          </a:p>
        </p:txBody>
      </p:sp>
      <p:sp>
        <p:nvSpPr>
          <p:cNvPr id="5" name="Rectángulo 4"/>
          <p:cNvSpPr/>
          <p:nvPr/>
        </p:nvSpPr>
        <p:spPr>
          <a:xfrm>
            <a:off x="6268210" y="3323048"/>
            <a:ext cx="5541890" cy="3139321"/>
          </a:xfrm>
          <a:prstGeom prst="rect">
            <a:avLst/>
          </a:prstGeom>
        </p:spPr>
        <p:txBody>
          <a:bodyPr wrap="square">
            <a:spAutoFit/>
          </a:bodyPr>
          <a:lstStyle/>
          <a:p>
            <a:pPr marL="285750" indent="-285750" algn="just">
              <a:buFont typeface="Arial" panose="020B0604020202020204" pitchFamily="34" charset="0"/>
              <a:buChar char="•"/>
            </a:pPr>
            <a:r>
              <a:rPr lang="es-MX" dirty="0" smtClean="0">
                <a:solidFill>
                  <a:srgbClr val="C00000"/>
                </a:solidFill>
                <a:latin typeface="Century Gothic" panose="020B0502020202020204" pitchFamily="34" charset="0"/>
              </a:rPr>
              <a:t>Proporcionan datos para áreas pequeñas</a:t>
            </a:r>
          </a:p>
          <a:p>
            <a:pPr marL="285750" indent="-285750" algn="just">
              <a:buFont typeface="Arial" panose="020B0604020202020204" pitchFamily="34" charset="0"/>
              <a:buChar char="•"/>
            </a:pPr>
            <a:r>
              <a:rPr lang="es-MX" dirty="0" smtClean="0">
                <a:solidFill>
                  <a:srgbClr val="C00000"/>
                </a:solidFill>
                <a:latin typeface="Century Gothic" panose="020B0502020202020204" pitchFamily="34" charset="0"/>
              </a:rPr>
              <a:t>El sesgo de cobertura puede evaluarse más fácilmente</a:t>
            </a:r>
          </a:p>
          <a:p>
            <a:pPr marL="285750" indent="-285750" algn="just">
              <a:buFont typeface="Arial" panose="020B0604020202020204" pitchFamily="34" charset="0"/>
              <a:buChar char="•"/>
            </a:pPr>
            <a:r>
              <a:rPr lang="es-MX" dirty="0" smtClean="0">
                <a:solidFill>
                  <a:srgbClr val="C00000"/>
                </a:solidFill>
                <a:latin typeface="Century Gothic" panose="020B0502020202020204" pitchFamily="34" charset="0"/>
              </a:rPr>
              <a:t>No se requieren muestristas</a:t>
            </a:r>
          </a:p>
          <a:p>
            <a:pPr marL="285750" indent="-285750" algn="just">
              <a:buFont typeface="Arial" panose="020B0604020202020204" pitchFamily="34" charset="0"/>
              <a:buChar char="•"/>
            </a:pPr>
            <a:r>
              <a:rPr lang="es-MX" dirty="0" smtClean="0">
                <a:solidFill>
                  <a:srgbClr val="C00000"/>
                </a:solidFill>
                <a:latin typeface="Century Gothic" panose="020B0502020202020204" pitchFamily="34" charset="0"/>
              </a:rPr>
              <a:t>Los productos censales son importantes:</a:t>
            </a:r>
          </a:p>
          <a:p>
            <a:pPr lvl="1" algn="just"/>
            <a:r>
              <a:rPr lang="es-MX" dirty="0" smtClean="0">
                <a:solidFill>
                  <a:srgbClr val="C00000"/>
                </a:solidFill>
                <a:latin typeface="Century Gothic" panose="020B0502020202020204" pitchFamily="34" charset="0"/>
              </a:rPr>
              <a:t>–Marco muestral de viviendas</a:t>
            </a:r>
          </a:p>
          <a:p>
            <a:pPr lvl="1" algn="just"/>
            <a:r>
              <a:rPr lang="es-MX" dirty="0" smtClean="0">
                <a:solidFill>
                  <a:srgbClr val="C00000"/>
                </a:solidFill>
                <a:latin typeface="Century Gothic" panose="020B0502020202020204" pitchFamily="34" charset="0"/>
              </a:rPr>
              <a:t>–Proyecciones de población </a:t>
            </a:r>
          </a:p>
          <a:p>
            <a:pPr lvl="1" algn="just"/>
            <a:r>
              <a:rPr lang="es-MX" dirty="0" smtClean="0">
                <a:solidFill>
                  <a:srgbClr val="C00000"/>
                </a:solidFill>
                <a:latin typeface="Century Gothic" panose="020B0502020202020204" pitchFamily="34" charset="0"/>
              </a:rPr>
              <a:t>–Mapas de pobreza </a:t>
            </a:r>
          </a:p>
          <a:p>
            <a:pPr lvl="1" algn="just"/>
            <a:r>
              <a:rPr lang="es-MX" dirty="0" smtClean="0">
                <a:solidFill>
                  <a:srgbClr val="C00000"/>
                </a:solidFill>
                <a:latin typeface="Century Gothic" panose="020B0502020202020204" pitchFamily="34" charset="0"/>
              </a:rPr>
              <a:t>–Migración interna e inmigración </a:t>
            </a:r>
          </a:p>
          <a:p>
            <a:pPr lvl="1" algn="just"/>
            <a:r>
              <a:rPr lang="es-MX" dirty="0" smtClean="0">
                <a:solidFill>
                  <a:srgbClr val="C00000"/>
                </a:solidFill>
                <a:latin typeface="Century Gothic" panose="020B0502020202020204" pitchFamily="34" charset="0"/>
              </a:rPr>
              <a:t>–Crecimiento urbano </a:t>
            </a:r>
          </a:p>
          <a:p>
            <a:pPr lvl="1" algn="just"/>
            <a:r>
              <a:rPr lang="es-MX" dirty="0" smtClean="0">
                <a:solidFill>
                  <a:srgbClr val="C00000"/>
                </a:solidFill>
                <a:latin typeface="Century Gothic" panose="020B0502020202020204" pitchFamily="34" charset="0"/>
              </a:rPr>
              <a:t>–Etc.</a:t>
            </a:r>
          </a:p>
        </p:txBody>
      </p:sp>
      <p:sp>
        <p:nvSpPr>
          <p:cNvPr id="9" name="Rectángulo 8"/>
          <p:cNvSpPr/>
          <p:nvPr/>
        </p:nvSpPr>
        <p:spPr>
          <a:xfrm>
            <a:off x="2138873" y="2452564"/>
            <a:ext cx="3958046" cy="783772"/>
          </a:xfrm>
          <a:prstGeom prst="rect">
            <a:avLst/>
          </a:prstGeom>
          <a:solidFill>
            <a:srgbClr val="B9C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4400" dirty="0" smtClean="0"/>
              <a:t>Encuesta</a:t>
            </a:r>
            <a:endParaRPr lang="es-CR" sz="4400" dirty="0"/>
          </a:p>
        </p:txBody>
      </p:sp>
      <p:sp>
        <p:nvSpPr>
          <p:cNvPr id="10" name="Rectángulo 9"/>
          <p:cNvSpPr/>
          <p:nvPr/>
        </p:nvSpPr>
        <p:spPr>
          <a:xfrm>
            <a:off x="6093653" y="2451272"/>
            <a:ext cx="3958046" cy="783772"/>
          </a:xfrm>
          <a:prstGeom prst="rect">
            <a:avLst/>
          </a:prstGeom>
          <a:solidFill>
            <a:srgbClr val="EA5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4400" dirty="0"/>
              <a:t>Censo</a:t>
            </a:r>
            <a:endParaRPr lang="es-CR" sz="4400" dirty="0"/>
          </a:p>
        </p:txBody>
      </p:sp>
      <p:sp>
        <p:nvSpPr>
          <p:cNvPr id="12" name="Triángulo isósceles 11"/>
          <p:cNvSpPr/>
          <p:nvPr/>
        </p:nvSpPr>
        <p:spPr>
          <a:xfrm rot="16200000">
            <a:off x="1649017" y="2612678"/>
            <a:ext cx="548640" cy="431075"/>
          </a:xfrm>
          <a:prstGeom prst="triangle">
            <a:avLst/>
          </a:prstGeom>
          <a:solidFill>
            <a:srgbClr val="499B43"/>
          </a:solidFill>
          <a:ln>
            <a:solidFill>
              <a:srgbClr val="499B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cxnSp>
        <p:nvCxnSpPr>
          <p:cNvPr id="14" name="Conector recto 13"/>
          <p:cNvCxnSpPr/>
          <p:nvPr/>
        </p:nvCxnSpPr>
        <p:spPr>
          <a:xfrm>
            <a:off x="6093653" y="3235044"/>
            <a:ext cx="0" cy="1425007"/>
          </a:xfrm>
          <a:prstGeom prst="line">
            <a:avLst/>
          </a:prstGeom>
        </p:spPr>
        <p:style>
          <a:lnRef idx="1">
            <a:schemeClr val="accent2"/>
          </a:lnRef>
          <a:fillRef idx="0">
            <a:schemeClr val="accent2"/>
          </a:fillRef>
          <a:effectRef idx="0">
            <a:schemeClr val="accent2"/>
          </a:effectRef>
          <a:fontRef idx="minor">
            <a:schemeClr val="tx1"/>
          </a:fontRef>
        </p:style>
      </p:cxnSp>
      <p:sp>
        <p:nvSpPr>
          <p:cNvPr id="16" name="Elipse 15"/>
          <p:cNvSpPr/>
          <p:nvPr/>
        </p:nvSpPr>
        <p:spPr>
          <a:xfrm>
            <a:off x="5480787" y="2314700"/>
            <a:ext cx="1212670" cy="10205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smtClean="0">
                <a:latin typeface="Century Gothic" panose="020B0502020202020204" pitchFamily="34" charset="0"/>
              </a:rPr>
              <a:t>VRS</a:t>
            </a:r>
            <a:endParaRPr lang="es-CR" sz="2800" dirty="0">
              <a:latin typeface="Century Gothic" panose="020B0502020202020204" pitchFamily="34" charset="0"/>
            </a:endParaRPr>
          </a:p>
        </p:txBody>
      </p:sp>
      <p:sp>
        <p:nvSpPr>
          <p:cNvPr id="22" name="Elipse 21"/>
          <p:cNvSpPr/>
          <p:nvPr/>
        </p:nvSpPr>
        <p:spPr>
          <a:xfrm>
            <a:off x="5583659" y="2376331"/>
            <a:ext cx="1011282" cy="87177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sz="2800" dirty="0">
              <a:latin typeface="Century Gothic" panose="020B0502020202020204" pitchFamily="34" charset="0"/>
            </a:endParaRPr>
          </a:p>
        </p:txBody>
      </p:sp>
      <p:sp>
        <p:nvSpPr>
          <p:cNvPr id="26" name="Triángulo isósceles 25"/>
          <p:cNvSpPr/>
          <p:nvPr/>
        </p:nvSpPr>
        <p:spPr>
          <a:xfrm rot="5400000">
            <a:off x="9992916" y="2627621"/>
            <a:ext cx="548640" cy="431075"/>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pic>
        <p:nvPicPr>
          <p:cNvPr id="38" name="Imagen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54170" y="1418519"/>
            <a:ext cx="356429" cy="356429"/>
          </a:xfrm>
          <a:prstGeom prst="rect">
            <a:avLst/>
          </a:prstGeom>
        </p:spPr>
      </p:pic>
      <p:pic>
        <p:nvPicPr>
          <p:cNvPr id="42" name="Imagen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33955" y="1423678"/>
            <a:ext cx="356429" cy="356429"/>
          </a:xfrm>
          <a:prstGeom prst="rect">
            <a:avLst/>
          </a:prstGeom>
        </p:spPr>
      </p:pic>
      <p:pic>
        <p:nvPicPr>
          <p:cNvPr id="44" name="Imagen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08996" y="1417849"/>
            <a:ext cx="356429" cy="356429"/>
          </a:xfrm>
          <a:prstGeom prst="rect">
            <a:avLst/>
          </a:prstGeom>
        </p:spPr>
      </p:pic>
      <p:pic>
        <p:nvPicPr>
          <p:cNvPr id="45" name="Imagen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53202" y="1418957"/>
            <a:ext cx="356429" cy="356429"/>
          </a:xfrm>
          <a:prstGeom prst="rect">
            <a:avLst/>
          </a:prstGeom>
        </p:spPr>
      </p:pic>
      <p:pic>
        <p:nvPicPr>
          <p:cNvPr id="53" name="Imagen 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97063" y="1891304"/>
            <a:ext cx="356429" cy="356429"/>
          </a:xfrm>
          <a:prstGeom prst="rect">
            <a:avLst/>
          </a:prstGeom>
        </p:spPr>
      </p:pic>
      <p:pic>
        <p:nvPicPr>
          <p:cNvPr id="54" name="Imagen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33850" y="1894337"/>
            <a:ext cx="356429" cy="356429"/>
          </a:xfrm>
          <a:prstGeom prst="rect">
            <a:avLst/>
          </a:prstGeom>
        </p:spPr>
      </p:pic>
      <p:pic>
        <p:nvPicPr>
          <p:cNvPr id="55" name="Imagen 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74580" y="1896522"/>
            <a:ext cx="356429" cy="356429"/>
          </a:xfrm>
          <a:prstGeom prst="rect">
            <a:avLst/>
          </a:prstGeom>
        </p:spPr>
      </p:pic>
      <p:pic>
        <p:nvPicPr>
          <p:cNvPr id="56" name="Imagen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28189" y="1891302"/>
            <a:ext cx="356429" cy="356429"/>
          </a:xfrm>
          <a:prstGeom prst="rect">
            <a:avLst/>
          </a:prstGeom>
        </p:spPr>
      </p:pic>
      <p:pic>
        <p:nvPicPr>
          <p:cNvPr id="60" name="Imagen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71772" y="1400045"/>
            <a:ext cx="375341" cy="375341"/>
          </a:xfrm>
          <a:prstGeom prst="rect">
            <a:avLst/>
          </a:prstGeom>
        </p:spPr>
      </p:pic>
      <p:pic>
        <p:nvPicPr>
          <p:cNvPr id="62" name="Imagen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9310" y="1881847"/>
            <a:ext cx="375341" cy="375341"/>
          </a:xfrm>
          <a:prstGeom prst="rect">
            <a:avLst/>
          </a:prstGeom>
        </p:spPr>
      </p:pic>
      <p:pic>
        <p:nvPicPr>
          <p:cNvPr id="64" name="Imagen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99561" y="1882287"/>
            <a:ext cx="375341" cy="375341"/>
          </a:xfrm>
          <a:prstGeom prst="rect">
            <a:avLst/>
          </a:prstGeom>
        </p:spPr>
      </p:pic>
      <p:pic>
        <p:nvPicPr>
          <p:cNvPr id="65" name="Imagen 6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73075" y="1398110"/>
            <a:ext cx="375341" cy="375341"/>
          </a:xfrm>
          <a:prstGeom prst="rect">
            <a:avLst/>
          </a:prstGeom>
        </p:spPr>
      </p:pic>
      <p:sp>
        <p:nvSpPr>
          <p:cNvPr id="80" name="Rectángulo 79"/>
          <p:cNvSpPr/>
          <p:nvPr/>
        </p:nvSpPr>
        <p:spPr>
          <a:xfrm>
            <a:off x="2181370" y="3258990"/>
            <a:ext cx="3660866" cy="1477328"/>
          </a:xfrm>
          <a:prstGeom prst="rect">
            <a:avLst/>
          </a:prstGeom>
        </p:spPr>
        <p:txBody>
          <a:bodyPr wrap="square">
            <a:spAutoFit/>
          </a:bodyPr>
          <a:lstStyle/>
          <a:p>
            <a:pPr marL="285750" indent="-285750" algn="just">
              <a:buFont typeface="Arial" panose="020B0604020202020204" pitchFamily="34" charset="0"/>
              <a:buChar char="•"/>
              <a:defRPr/>
            </a:pPr>
            <a:r>
              <a:rPr lang="es-MX" dirty="0" smtClean="0">
                <a:solidFill>
                  <a:srgbClr val="499B43"/>
                </a:solidFill>
                <a:latin typeface="Century Gothic" panose="020B0502020202020204" pitchFamily="34" charset="0"/>
              </a:rPr>
              <a:t>Costo</a:t>
            </a:r>
          </a:p>
          <a:p>
            <a:pPr marL="285750" indent="-285750" algn="just">
              <a:buFont typeface="Arial" panose="020B0604020202020204" pitchFamily="34" charset="0"/>
              <a:buChar char="•"/>
              <a:defRPr/>
            </a:pPr>
            <a:r>
              <a:rPr lang="es-MX" dirty="0" smtClean="0">
                <a:solidFill>
                  <a:srgbClr val="499B43"/>
                </a:solidFill>
                <a:latin typeface="Century Gothic" panose="020B0502020202020204" pitchFamily="34" charset="0"/>
              </a:rPr>
              <a:t>Rapidez</a:t>
            </a:r>
          </a:p>
          <a:p>
            <a:pPr marL="285750" indent="-285750" algn="just">
              <a:buFont typeface="Arial" panose="020B0604020202020204" pitchFamily="34" charset="0"/>
              <a:buChar char="•"/>
              <a:defRPr/>
            </a:pPr>
            <a:r>
              <a:rPr lang="es-MX" dirty="0" smtClean="0">
                <a:solidFill>
                  <a:srgbClr val="499B43"/>
                </a:solidFill>
                <a:latin typeface="Century Gothic" panose="020B0502020202020204" pitchFamily="34" charset="0"/>
              </a:rPr>
              <a:t>Más </a:t>
            </a:r>
            <a:r>
              <a:rPr lang="es-MX" dirty="0">
                <a:solidFill>
                  <a:srgbClr val="499B43"/>
                </a:solidFill>
                <a:latin typeface="Century Gothic" panose="020B0502020202020204" pitchFamily="34" charset="0"/>
              </a:rPr>
              <a:t>posibilidades de </a:t>
            </a:r>
            <a:r>
              <a:rPr lang="es-MX" dirty="0" smtClean="0">
                <a:solidFill>
                  <a:srgbClr val="499B43"/>
                </a:solidFill>
                <a:latin typeface="Century Gothic" panose="020B0502020202020204" pitchFamily="34" charset="0"/>
              </a:rPr>
              <a:t>análisis</a:t>
            </a:r>
          </a:p>
          <a:p>
            <a:pPr marL="285750" indent="-285750" algn="just">
              <a:buFont typeface="Arial" panose="020B0604020202020204" pitchFamily="34" charset="0"/>
              <a:buChar char="•"/>
              <a:defRPr/>
            </a:pPr>
            <a:r>
              <a:rPr lang="es-MX" dirty="0" smtClean="0">
                <a:solidFill>
                  <a:srgbClr val="499B43"/>
                </a:solidFill>
                <a:latin typeface="Century Gothic" panose="020B0502020202020204" pitchFamily="34" charset="0"/>
              </a:rPr>
              <a:t>Mayor exactitud</a:t>
            </a:r>
          </a:p>
          <a:p>
            <a:pPr marL="285750" indent="-285750" algn="just">
              <a:buFont typeface="Arial" panose="020B0604020202020204" pitchFamily="34" charset="0"/>
              <a:buChar char="•"/>
              <a:defRPr/>
            </a:pPr>
            <a:r>
              <a:rPr lang="es-MX" dirty="0" smtClean="0">
                <a:solidFill>
                  <a:srgbClr val="499B43"/>
                </a:solidFill>
                <a:latin typeface="Century Gothic" panose="020B0502020202020204" pitchFamily="34" charset="0"/>
              </a:rPr>
              <a:t>Menor </a:t>
            </a:r>
            <a:r>
              <a:rPr lang="es-MX" dirty="0">
                <a:solidFill>
                  <a:srgbClr val="499B43"/>
                </a:solidFill>
                <a:latin typeface="Century Gothic" panose="020B0502020202020204" pitchFamily="34" charset="0"/>
              </a:rPr>
              <a:t>volumen de </a:t>
            </a:r>
            <a:r>
              <a:rPr lang="es-MX" dirty="0" smtClean="0">
                <a:solidFill>
                  <a:srgbClr val="499B43"/>
                </a:solidFill>
                <a:latin typeface="Century Gothic" panose="020B0502020202020204" pitchFamily="34" charset="0"/>
              </a:rPr>
              <a:t>trabajo</a:t>
            </a:r>
            <a:endParaRPr lang="es-CR" dirty="0">
              <a:solidFill>
                <a:srgbClr val="499B43"/>
              </a:solidFill>
            </a:endParaRPr>
          </a:p>
        </p:txBody>
      </p:sp>
      <p:pic>
        <p:nvPicPr>
          <p:cNvPr id="52" name="Imagen 5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29573" y="1456486"/>
            <a:ext cx="344723" cy="344723"/>
          </a:xfrm>
          <a:prstGeom prst="rect">
            <a:avLst/>
          </a:prstGeom>
        </p:spPr>
      </p:pic>
      <p:pic>
        <p:nvPicPr>
          <p:cNvPr id="58" name="Imagen 5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84391" y="1443423"/>
            <a:ext cx="344723" cy="344723"/>
          </a:xfrm>
          <a:prstGeom prst="rect">
            <a:avLst/>
          </a:prstGeom>
        </p:spPr>
      </p:pic>
      <p:pic>
        <p:nvPicPr>
          <p:cNvPr id="59" name="Imagen 5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39209" y="1443423"/>
            <a:ext cx="344723" cy="344723"/>
          </a:xfrm>
          <a:prstGeom prst="rect">
            <a:avLst/>
          </a:prstGeom>
        </p:spPr>
      </p:pic>
      <p:pic>
        <p:nvPicPr>
          <p:cNvPr id="61" name="Imagen 6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82942" y="1443104"/>
            <a:ext cx="344723" cy="344723"/>
          </a:xfrm>
          <a:prstGeom prst="rect">
            <a:avLst/>
          </a:prstGeom>
        </p:spPr>
      </p:pic>
      <p:pic>
        <p:nvPicPr>
          <p:cNvPr id="63" name="Imagen 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01254" y="1442785"/>
            <a:ext cx="344723" cy="344723"/>
          </a:xfrm>
          <a:prstGeom prst="rect">
            <a:avLst/>
          </a:prstGeom>
        </p:spPr>
      </p:pic>
      <p:pic>
        <p:nvPicPr>
          <p:cNvPr id="70" name="Imagen 6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32445" y="1452168"/>
            <a:ext cx="344723" cy="344723"/>
          </a:xfrm>
          <a:prstGeom prst="rect">
            <a:avLst/>
          </a:prstGeom>
        </p:spPr>
      </p:pic>
      <p:pic>
        <p:nvPicPr>
          <p:cNvPr id="71" name="Imagen 7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29573" y="1880328"/>
            <a:ext cx="344723" cy="344723"/>
          </a:xfrm>
          <a:prstGeom prst="rect">
            <a:avLst/>
          </a:prstGeom>
        </p:spPr>
      </p:pic>
      <p:pic>
        <p:nvPicPr>
          <p:cNvPr id="81" name="Imagen 8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84391" y="1867265"/>
            <a:ext cx="344723" cy="344723"/>
          </a:xfrm>
          <a:prstGeom prst="rect">
            <a:avLst/>
          </a:prstGeom>
        </p:spPr>
      </p:pic>
      <p:pic>
        <p:nvPicPr>
          <p:cNvPr id="82" name="Imagen 8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39209" y="1867265"/>
            <a:ext cx="344723" cy="344723"/>
          </a:xfrm>
          <a:prstGeom prst="rect">
            <a:avLst/>
          </a:prstGeom>
        </p:spPr>
      </p:pic>
      <p:pic>
        <p:nvPicPr>
          <p:cNvPr id="83" name="Imagen 8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82942" y="1866946"/>
            <a:ext cx="344723" cy="344723"/>
          </a:xfrm>
          <a:prstGeom prst="rect">
            <a:avLst/>
          </a:prstGeom>
        </p:spPr>
      </p:pic>
      <p:pic>
        <p:nvPicPr>
          <p:cNvPr id="84" name="Imagen 8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01254" y="1866627"/>
            <a:ext cx="344723" cy="344723"/>
          </a:xfrm>
          <a:prstGeom prst="rect">
            <a:avLst/>
          </a:prstGeom>
        </p:spPr>
      </p:pic>
      <p:pic>
        <p:nvPicPr>
          <p:cNvPr id="85" name="Imagen 8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32445" y="1876010"/>
            <a:ext cx="344723" cy="344723"/>
          </a:xfrm>
          <a:prstGeom prst="rect">
            <a:avLst/>
          </a:prstGeom>
        </p:spPr>
      </p:pic>
    </p:spTree>
    <p:extLst>
      <p:ext uri="{BB962C8B-B14F-4D97-AF65-F5344CB8AC3E}">
        <p14:creationId xmlns:p14="http://schemas.microsoft.com/office/powerpoint/2010/main" val="2246821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par>
                                <p:cTn id="26" presetID="10" presetClass="entr" presetSubtype="0"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par>
                                <p:cTn id="29" presetID="10"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par>
                                <p:cTn id="32" presetID="10" presetClass="entr" presetSubtype="0" fill="hold" nodeType="with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fade">
                                      <p:cBhvr>
                                        <p:cTn id="34" dur="500"/>
                                        <p:tgtEl>
                                          <p:spTgt spid="45"/>
                                        </p:tgtEl>
                                      </p:cBhvr>
                                    </p:animEffect>
                                  </p:childTnLst>
                                </p:cTn>
                              </p:par>
                              <p:par>
                                <p:cTn id="35" presetID="10" presetClass="entr" presetSubtype="0" fill="hold" nodeType="with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500"/>
                                        <p:tgtEl>
                                          <p:spTgt spid="53"/>
                                        </p:tgtEl>
                                      </p:cBhvr>
                                    </p:animEffect>
                                  </p:childTnLst>
                                </p:cTn>
                              </p:par>
                              <p:par>
                                <p:cTn id="38" presetID="10" presetClass="entr" presetSubtype="0" fill="hold" nodeType="with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500"/>
                                        <p:tgtEl>
                                          <p:spTgt spid="54"/>
                                        </p:tgtEl>
                                      </p:cBhvr>
                                    </p:animEffect>
                                  </p:childTnLst>
                                </p:cTn>
                              </p:par>
                              <p:par>
                                <p:cTn id="41" presetID="10"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fade">
                                      <p:cBhvr>
                                        <p:cTn id="43" dur="500"/>
                                        <p:tgtEl>
                                          <p:spTgt spid="55"/>
                                        </p:tgtEl>
                                      </p:cBhvr>
                                    </p:animEffect>
                                  </p:childTnLst>
                                </p:cTn>
                              </p:par>
                              <p:par>
                                <p:cTn id="44" presetID="10" presetClass="entr" presetSubtype="0" fill="hold" nodeType="with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500"/>
                                        <p:tgtEl>
                                          <p:spTgt spid="56"/>
                                        </p:tgtEl>
                                      </p:cBhvr>
                                    </p:animEffect>
                                  </p:childTnLst>
                                </p:cTn>
                              </p:par>
                              <p:par>
                                <p:cTn id="47" presetID="10" presetClass="entr" presetSubtype="0" fill="hold" nodeType="with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fade">
                                      <p:cBhvr>
                                        <p:cTn id="49" dur="500"/>
                                        <p:tgtEl>
                                          <p:spTgt spid="60"/>
                                        </p:tgtEl>
                                      </p:cBhvr>
                                    </p:animEffect>
                                  </p:childTnLst>
                                </p:cTn>
                              </p:par>
                              <p:par>
                                <p:cTn id="50" presetID="10" presetClass="entr" presetSubtype="0" fill="hold"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500"/>
                                        <p:tgtEl>
                                          <p:spTgt spid="62"/>
                                        </p:tgtEl>
                                      </p:cBhvr>
                                    </p:animEffect>
                                  </p:childTnLst>
                                </p:cTn>
                              </p:par>
                              <p:par>
                                <p:cTn id="53" presetID="10" presetClass="entr" presetSubtype="0" fill="hold" nodeType="with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fade">
                                      <p:cBhvr>
                                        <p:cTn id="55" dur="500"/>
                                        <p:tgtEl>
                                          <p:spTgt spid="64"/>
                                        </p:tgtEl>
                                      </p:cBhvr>
                                    </p:animEffect>
                                  </p:childTnLst>
                                </p:cTn>
                              </p:par>
                              <p:par>
                                <p:cTn id="56" presetID="10" presetClass="entr" presetSubtype="0" fill="hold" nodeType="with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fade">
                                      <p:cBhvr>
                                        <p:cTn id="58" dur="500"/>
                                        <p:tgtEl>
                                          <p:spTgt spid="65"/>
                                        </p:tgtEl>
                                      </p:cBhvr>
                                    </p:animEffect>
                                  </p:childTnLst>
                                </p:cTn>
                              </p:par>
                              <p:par>
                                <p:cTn id="59" presetID="10" presetClass="entr" presetSubtype="0" fill="hold"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80"/>
                                        </p:tgtEl>
                                        <p:attrNameLst>
                                          <p:attrName>style.visibility</p:attrName>
                                        </p:attrNameLst>
                                      </p:cBhvr>
                                      <p:to>
                                        <p:strVal val="visible"/>
                                      </p:to>
                                    </p:set>
                                    <p:animEffect transition="in" filter="fade">
                                      <p:cBhvr>
                                        <p:cTn id="66" dur="500"/>
                                        <p:tgtEl>
                                          <p:spTgt spid="8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5"/>
                                        </p:tgtEl>
                                        <p:attrNameLst>
                                          <p:attrName>style.visibility</p:attrName>
                                        </p:attrNameLst>
                                      </p:cBhvr>
                                      <p:to>
                                        <p:strVal val="visible"/>
                                      </p:to>
                                    </p:set>
                                    <p:animEffect transition="in" filter="fade">
                                      <p:cBhvr>
                                        <p:cTn id="71" dur="500"/>
                                        <p:tgtEl>
                                          <p:spTgt spid="5"/>
                                        </p:tgtEl>
                                      </p:cBhvr>
                                    </p:animEffect>
                                  </p:childTnLst>
                                </p:cTn>
                              </p:par>
                              <p:par>
                                <p:cTn id="72" presetID="10" presetClass="entr" presetSubtype="0" fill="hold" nodeType="withEffect">
                                  <p:stCondLst>
                                    <p:cond delay="0"/>
                                  </p:stCondLst>
                                  <p:childTnLst>
                                    <p:set>
                                      <p:cBhvr>
                                        <p:cTn id="73" dur="1" fill="hold">
                                          <p:stCondLst>
                                            <p:cond delay="0"/>
                                          </p:stCondLst>
                                        </p:cTn>
                                        <p:tgtEl>
                                          <p:spTgt spid="52"/>
                                        </p:tgtEl>
                                        <p:attrNameLst>
                                          <p:attrName>style.visibility</p:attrName>
                                        </p:attrNameLst>
                                      </p:cBhvr>
                                      <p:to>
                                        <p:strVal val="visible"/>
                                      </p:to>
                                    </p:set>
                                    <p:animEffect transition="in" filter="fade">
                                      <p:cBhvr>
                                        <p:cTn id="74" dur="500"/>
                                        <p:tgtEl>
                                          <p:spTgt spid="52"/>
                                        </p:tgtEl>
                                      </p:cBhvr>
                                    </p:animEffect>
                                  </p:childTnLst>
                                </p:cTn>
                              </p:par>
                              <p:par>
                                <p:cTn id="75" presetID="10" presetClass="entr" presetSubtype="0" fill="hold" nodeType="withEffect">
                                  <p:stCondLst>
                                    <p:cond delay="0"/>
                                  </p:stCondLst>
                                  <p:childTnLst>
                                    <p:set>
                                      <p:cBhvr>
                                        <p:cTn id="76" dur="1" fill="hold">
                                          <p:stCondLst>
                                            <p:cond delay="0"/>
                                          </p:stCondLst>
                                        </p:cTn>
                                        <p:tgtEl>
                                          <p:spTgt spid="58"/>
                                        </p:tgtEl>
                                        <p:attrNameLst>
                                          <p:attrName>style.visibility</p:attrName>
                                        </p:attrNameLst>
                                      </p:cBhvr>
                                      <p:to>
                                        <p:strVal val="visible"/>
                                      </p:to>
                                    </p:set>
                                    <p:animEffect transition="in" filter="fade">
                                      <p:cBhvr>
                                        <p:cTn id="77" dur="500"/>
                                        <p:tgtEl>
                                          <p:spTgt spid="58"/>
                                        </p:tgtEl>
                                      </p:cBhvr>
                                    </p:animEffect>
                                  </p:childTnLst>
                                </p:cTn>
                              </p:par>
                              <p:par>
                                <p:cTn id="78" presetID="10" presetClass="entr" presetSubtype="0" fill="hold" nodeType="withEffect">
                                  <p:stCondLst>
                                    <p:cond delay="0"/>
                                  </p:stCondLst>
                                  <p:childTnLst>
                                    <p:set>
                                      <p:cBhvr>
                                        <p:cTn id="79" dur="1" fill="hold">
                                          <p:stCondLst>
                                            <p:cond delay="0"/>
                                          </p:stCondLst>
                                        </p:cTn>
                                        <p:tgtEl>
                                          <p:spTgt spid="59"/>
                                        </p:tgtEl>
                                        <p:attrNameLst>
                                          <p:attrName>style.visibility</p:attrName>
                                        </p:attrNameLst>
                                      </p:cBhvr>
                                      <p:to>
                                        <p:strVal val="visible"/>
                                      </p:to>
                                    </p:set>
                                    <p:animEffect transition="in" filter="fade">
                                      <p:cBhvr>
                                        <p:cTn id="80" dur="500"/>
                                        <p:tgtEl>
                                          <p:spTgt spid="59"/>
                                        </p:tgtEl>
                                      </p:cBhvr>
                                    </p:animEffect>
                                  </p:childTnLst>
                                </p:cTn>
                              </p:par>
                              <p:par>
                                <p:cTn id="81" presetID="10" presetClass="entr" presetSubtype="0" fill="hold" nodeType="withEffect">
                                  <p:stCondLst>
                                    <p:cond delay="0"/>
                                  </p:stCondLst>
                                  <p:childTnLst>
                                    <p:set>
                                      <p:cBhvr>
                                        <p:cTn id="82" dur="1" fill="hold">
                                          <p:stCondLst>
                                            <p:cond delay="0"/>
                                          </p:stCondLst>
                                        </p:cTn>
                                        <p:tgtEl>
                                          <p:spTgt spid="61"/>
                                        </p:tgtEl>
                                        <p:attrNameLst>
                                          <p:attrName>style.visibility</p:attrName>
                                        </p:attrNameLst>
                                      </p:cBhvr>
                                      <p:to>
                                        <p:strVal val="visible"/>
                                      </p:to>
                                    </p:set>
                                    <p:animEffect transition="in" filter="fade">
                                      <p:cBhvr>
                                        <p:cTn id="83" dur="500"/>
                                        <p:tgtEl>
                                          <p:spTgt spid="61"/>
                                        </p:tgtEl>
                                      </p:cBhvr>
                                    </p:animEffect>
                                  </p:childTnLst>
                                </p:cTn>
                              </p:par>
                              <p:par>
                                <p:cTn id="84" presetID="10" presetClass="entr" presetSubtype="0" fill="hold" nodeType="withEffect">
                                  <p:stCondLst>
                                    <p:cond delay="0"/>
                                  </p:stCondLst>
                                  <p:childTnLst>
                                    <p:set>
                                      <p:cBhvr>
                                        <p:cTn id="85" dur="1" fill="hold">
                                          <p:stCondLst>
                                            <p:cond delay="0"/>
                                          </p:stCondLst>
                                        </p:cTn>
                                        <p:tgtEl>
                                          <p:spTgt spid="63"/>
                                        </p:tgtEl>
                                        <p:attrNameLst>
                                          <p:attrName>style.visibility</p:attrName>
                                        </p:attrNameLst>
                                      </p:cBhvr>
                                      <p:to>
                                        <p:strVal val="visible"/>
                                      </p:to>
                                    </p:set>
                                    <p:animEffect transition="in" filter="fade">
                                      <p:cBhvr>
                                        <p:cTn id="86" dur="500"/>
                                        <p:tgtEl>
                                          <p:spTgt spid="63"/>
                                        </p:tgtEl>
                                      </p:cBhvr>
                                    </p:animEffect>
                                  </p:childTnLst>
                                </p:cTn>
                              </p:par>
                              <p:par>
                                <p:cTn id="87" presetID="10" presetClass="entr" presetSubtype="0" fill="hold" nodeType="withEffect">
                                  <p:stCondLst>
                                    <p:cond delay="0"/>
                                  </p:stCondLst>
                                  <p:childTnLst>
                                    <p:set>
                                      <p:cBhvr>
                                        <p:cTn id="88" dur="1" fill="hold">
                                          <p:stCondLst>
                                            <p:cond delay="0"/>
                                          </p:stCondLst>
                                        </p:cTn>
                                        <p:tgtEl>
                                          <p:spTgt spid="70"/>
                                        </p:tgtEl>
                                        <p:attrNameLst>
                                          <p:attrName>style.visibility</p:attrName>
                                        </p:attrNameLst>
                                      </p:cBhvr>
                                      <p:to>
                                        <p:strVal val="visible"/>
                                      </p:to>
                                    </p:set>
                                    <p:animEffect transition="in" filter="fade">
                                      <p:cBhvr>
                                        <p:cTn id="89" dur="500"/>
                                        <p:tgtEl>
                                          <p:spTgt spid="70"/>
                                        </p:tgtEl>
                                      </p:cBhvr>
                                    </p:animEffect>
                                  </p:childTnLst>
                                </p:cTn>
                              </p:par>
                              <p:par>
                                <p:cTn id="90" presetID="10" presetClass="entr" presetSubtype="0" fill="hold" nodeType="withEffect">
                                  <p:stCondLst>
                                    <p:cond delay="0"/>
                                  </p:stCondLst>
                                  <p:childTnLst>
                                    <p:set>
                                      <p:cBhvr>
                                        <p:cTn id="91" dur="1" fill="hold">
                                          <p:stCondLst>
                                            <p:cond delay="0"/>
                                          </p:stCondLst>
                                        </p:cTn>
                                        <p:tgtEl>
                                          <p:spTgt spid="71"/>
                                        </p:tgtEl>
                                        <p:attrNameLst>
                                          <p:attrName>style.visibility</p:attrName>
                                        </p:attrNameLst>
                                      </p:cBhvr>
                                      <p:to>
                                        <p:strVal val="visible"/>
                                      </p:to>
                                    </p:set>
                                    <p:animEffect transition="in" filter="fade">
                                      <p:cBhvr>
                                        <p:cTn id="92" dur="500"/>
                                        <p:tgtEl>
                                          <p:spTgt spid="71"/>
                                        </p:tgtEl>
                                      </p:cBhvr>
                                    </p:animEffect>
                                  </p:childTnLst>
                                </p:cTn>
                              </p:par>
                              <p:par>
                                <p:cTn id="93" presetID="10" presetClass="entr" presetSubtype="0" fill="hold" nodeType="withEffect">
                                  <p:stCondLst>
                                    <p:cond delay="0"/>
                                  </p:stCondLst>
                                  <p:childTnLst>
                                    <p:set>
                                      <p:cBhvr>
                                        <p:cTn id="94" dur="1" fill="hold">
                                          <p:stCondLst>
                                            <p:cond delay="0"/>
                                          </p:stCondLst>
                                        </p:cTn>
                                        <p:tgtEl>
                                          <p:spTgt spid="81"/>
                                        </p:tgtEl>
                                        <p:attrNameLst>
                                          <p:attrName>style.visibility</p:attrName>
                                        </p:attrNameLst>
                                      </p:cBhvr>
                                      <p:to>
                                        <p:strVal val="visible"/>
                                      </p:to>
                                    </p:set>
                                    <p:animEffect transition="in" filter="fade">
                                      <p:cBhvr>
                                        <p:cTn id="95" dur="500"/>
                                        <p:tgtEl>
                                          <p:spTgt spid="81"/>
                                        </p:tgtEl>
                                      </p:cBhvr>
                                    </p:animEffect>
                                  </p:childTnLst>
                                </p:cTn>
                              </p:par>
                              <p:par>
                                <p:cTn id="96" presetID="10" presetClass="entr" presetSubtype="0" fill="hold" nodeType="withEffect">
                                  <p:stCondLst>
                                    <p:cond delay="0"/>
                                  </p:stCondLst>
                                  <p:childTnLst>
                                    <p:set>
                                      <p:cBhvr>
                                        <p:cTn id="97" dur="1" fill="hold">
                                          <p:stCondLst>
                                            <p:cond delay="0"/>
                                          </p:stCondLst>
                                        </p:cTn>
                                        <p:tgtEl>
                                          <p:spTgt spid="82"/>
                                        </p:tgtEl>
                                        <p:attrNameLst>
                                          <p:attrName>style.visibility</p:attrName>
                                        </p:attrNameLst>
                                      </p:cBhvr>
                                      <p:to>
                                        <p:strVal val="visible"/>
                                      </p:to>
                                    </p:set>
                                    <p:animEffect transition="in" filter="fade">
                                      <p:cBhvr>
                                        <p:cTn id="98" dur="500"/>
                                        <p:tgtEl>
                                          <p:spTgt spid="82"/>
                                        </p:tgtEl>
                                      </p:cBhvr>
                                    </p:animEffect>
                                  </p:childTnLst>
                                </p:cTn>
                              </p:par>
                              <p:par>
                                <p:cTn id="99" presetID="10" presetClass="entr" presetSubtype="0" fill="hold" nodeType="withEffect">
                                  <p:stCondLst>
                                    <p:cond delay="0"/>
                                  </p:stCondLst>
                                  <p:childTnLst>
                                    <p:set>
                                      <p:cBhvr>
                                        <p:cTn id="100" dur="1" fill="hold">
                                          <p:stCondLst>
                                            <p:cond delay="0"/>
                                          </p:stCondLst>
                                        </p:cTn>
                                        <p:tgtEl>
                                          <p:spTgt spid="83"/>
                                        </p:tgtEl>
                                        <p:attrNameLst>
                                          <p:attrName>style.visibility</p:attrName>
                                        </p:attrNameLst>
                                      </p:cBhvr>
                                      <p:to>
                                        <p:strVal val="visible"/>
                                      </p:to>
                                    </p:set>
                                    <p:animEffect transition="in" filter="fade">
                                      <p:cBhvr>
                                        <p:cTn id="101" dur="500"/>
                                        <p:tgtEl>
                                          <p:spTgt spid="83"/>
                                        </p:tgtEl>
                                      </p:cBhvr>
                                    </p:animEffect>
                                  </p:childTnLst>
                                </p:cTn>
                              </p:par>
                              <p:par>
                                <p:cTn id="102" presetID="10" presetClass="entr" presetSubtype="0" fill="hold" nodeType="withEffect">
                                  <p:stCondLst>
                                    <p:cond delay="0"/>
                                  </p:stCondLst>
                                  <p:childTnLst>
                                    <p:set>
                                      <p:cBhvr>
                                        <p:cTn id="103" dur="1" fill="hold">
                                          <p:stCondLst>
                                            <p:cond delay="0"/>
                                          </p:stCondLst>
                                        </p:cTn>
                                        <p:tgtEl>
                                          <p:spTgt spid="84"/>
                                        </p:tgtEl>
                                        <p:attrNameLst>
                                          <p:attrName>style.visibility</p:attrName>
                                        </p:attrNameLst>
                                      </p:cBhvr>
                                      <p:to>
                                        <p:strVal val="visible"/>
                                      </p:to>
                                    </p:set>
                                    <p:animEffect transition="in" filter="fade">
                                      <p:cBhvr>
                                        <p:cTn id="104" dur="500"/>
                                        <p:tgtEl>
                                          <p:spTgt spid="84"/>
                                        </p:tgtEl>
                                      </p:cBhvr>
                                    </p:animEffect>
                                  </p:childTnLst>
                                </p:cTn>
                              </p:par>
                              <p:par>
                                <p:cTn id="105" presetID="10" presetClass="entr" presetSubtype="0" fill="hold" nodeType="withEffect">
                                  <p:stCondLst>
                                    <p:cond delay="0"/>
                                  </p:stCondLst>
                                  <p:childTnLst>
                                    <p:set>
                                      <p:cBhvr>
                                        <p:cTn id="106" dur="1" fill="hold">
                                          <p:stCondLst>
                                            <p:cond delay="0"/>
                                          </p:stCondLst>
                                        </p:cTn>
                                        <p:tgtEl>
                                          <p:spTgt spid="85"/>
                                        </p:tgtEl>
                                        <p:attrNameLst>
                                          <p:attrName>style.visibility</p:attrName>
                                        </p:attrNameLst>
                                      </p:cBhvr>
                                      <p:to>
                                        <p:strVal val="visible"/>
                                      </p:to>
                                    </p:set>
                                    <p:animEffect transition="in" filter="fade">
                                      <p:cBhvr>
                                        <p:cTn id="107"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animBg="1"/>
      <p:bldP spid="10" grpId="0" animBg="1"/>
      <p:bldP spid="12" grpId="0" animBg="1"/>
      <p:bldP spid="16" grpId="0" animBg="1"/>
      <p:bldP spid="22" grpId="0" animBg="1"/>
      <p:bldP spid="26" grpId="0" animBg="1"/>
      <p:bldP spid="8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smtClean="0"/>
              <a:t>        </a:t>
            </a:r>
            <a:r>
              <a:rPr lang="es-CR" sz="2400" dirty="0">
                <a:latin typeface="Century Gothic" panose="020B0502020202020204" pitchFamily="34" charset="0"/>
              </a:rPr>
              <a:t>MUESTREO  </a:t>
            </a:r>
            <a:r>
              <a:rPr lang="es-CR" sz="2400" dirty="0" smtClean="0">
                <a:latin typeface="Century Gothic" panose="020B0502020202020204" pitchFamily="34" charset="0"/>
              </a:rPr>
              <a:t>PROBABILISTICO</a:t>
            </a:r>
            <a:endParaRPr lang="es-CR" sz="2400" dirty="0">
              <a:latin typeface="Century Gothic" panose="020B0502020202020204" pitchFamily="34" charset="0"/>
            </a:endParaRPr>
          </a:p>
        </p:txBody>
      </p:sp>
      <p:pic>
        <p:nvPicPr>
          <p:cNvPr id="205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1472" y="3979572"/>
            <a:ext cx="4100563" cy="273917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random sample"/>
          <p:cNvPicPr>
            <a:picLocks noChangeAspect="1" noChangeArrowheads="1"/>
          </p:cNvPicPr>
          <p:nvPr/>
        </p:nvPicPr>
        <p:blipFill rotWithShape="1">
          <a:blip r:embed="rId3">
            <a:extLst>
              <a:ext uri="{28A0092B-C50C-407E-A947-70E740481C1C}">
                <a14:useLocalDpi xmlns:a14="http://schemas.microsoft.com/office/drawing/2010/main" val="0"/>
              </a:ext>
            </a:extLst>
          </a:blip>
          <a:srcRect l="5070" t="8716" r="7172" b="11633"/>
          <a:stretch/>
        </p:blipFill>
        <p:spPr bwMode="auto">
          <a:xfrm>
            <a:off x="888644" y="1983346"/>
            <a:ext cx="3342068" cy="155834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sampling stratifi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5702" y="4574682"/>
            <a:ext cx="2647951" cy="203835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uestreo sistematic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9278" y="1594162"/>
            <a:ext cx="4524375" cy="1857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95821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smtClean="0"/>
              <a:t>        </a:t>
            </a:r>
            <a:r>
              <a:rPr lang="es-CR" sz="2400" dirty="0">
                <a:latin typeface="Century Gothic" panose="020B0502020202020204" pitchFamily="34" charset="0"/>
              </a:rPr>
              <a:t>MUESTREO </a:t>
            </a:r>
            <a:r>
              <a:rPr lang="es-CR" sz="2400" dirty="0" smtClean="0">
                <a:latin typeface="Century Gothic" panose="020B0502020202020204" pitchFamily="34" charset="0"/>
              </a:rPr>
              <a:t>PROBABILISTICO</a:t>
            </a:r>
            <a:endParaRPr lang="es-CR" sz="2400" dirty="0">
              <a:latin typeface="Century Gothic" panose="020B0502020202020204" pitchFamily="34" charset="0"/>
            </a:endParaRPr>
          </a:p>
        </p:txBody>
      </p:sp>
      <p:sp>
        <p:nvSpPr>
          <p:cNvPr id="9" name="Rectángulo 8"/>
          <p:cNvSpPr/>
          <p:nvPr/>
        </p:nvSpPr>
        <p:spPr>
          <a:xfrm>
            <a:off x="0" y="1148739"/>
            <a:ext cx="3144982" cy="1200329"/>
          </a:xfrm>
          <a:prstGeom prst="rect">
            <a:avLst/>
          </a:prstGeom>
          <a:solidFill>
            <a:srgbClr val="C00000"/>
          </a:solidFill>
        </p:spPr>
        <p:txBody>
          <a:bodyPr wrap="square">
            <a:spAutoFit/>
          </a:bodyPr>
          <a:lstStyle/>
          <a:p>
            <a:pPr algn="ctr"/>
            <a:r>
              <a:rPr lang="es-MX" sz="2400" dirty="0">
                <a:solidFill>
                  <a:schemeClr val="bg1"/>
                </a:solidFill>
              </a:rPr>
              <a:t> </a:t>
            </a:r>
            <a:r>
              <a:rPr lang="es-MX" sz="2400" dirty="0" smtClean="0">
                <a:solidFill>
                  <a:schemeClr val="bg1"/>
                </a:solidFill>
              </a:rPr>
              <a:t>  </a:t>
            </a:r>
          </a:p>
          <a:p>
            <a:pPr algn="ctr"/>
            <a:r>
              <a:rPr lang="es-MX" sz="2400" dirty="0">
                <a:solidFill>
                  <a:schemeClr val="bg1"/>
                </a:solidFill>
              </a:rPr>
              <a:t>Muestreo Aleatorio Simple (MIA</a:t>
            </a:r>
            <a:r>
              <a:rPr lang="es-MX" sz="2400" dirty="0" smtClean="0">
                <a:solidFill>
                  <a:schemeClr val="bg1"/>
                </a:solidFill>
              </a:rPr>
              <a:t>)</a:t>
            </a:r>
            <a:endParaRPr lang="es-MX" sz="2400" dirty="0">
              <a:solidFill>
                <a:schemeClr val="bg1"/>
              </a:solidFill>
            </a:endParaRPr>
          </a:p>
        </p:txBody>
      </p:sp>
      <p:cxnSp>
        <p:nvCxnSpPr>
          <p:cNvPr id="14" name="Conector recto 13"/>
          <p:cNvCxnSpPr/>
          <p:nvPr/>
        </p:nvCxnSpPr>
        <p:spPr>
          <a:xfrm>
            <a:off x="3144982" y="1162594"/>
            <a:ext cx="0" cy="5695406"/>
          </a:xfrm>
          <a:prstGeom prst="line">
            <a:avLst/>
          </a:prstGeom>
          <a:ln w="19050">
            <a:solidFill>
              <a:srgbClr val="C00000"/>
            </a:solidFill>
            <a:prstDash val="lgDash"/>
          </a:ln>
        </p:spPr>
        <p:style>
          <a:lnRef idx="1">
            <a:schemeClr val="accent1"/>
          </a:lnRef>
          <a:fillRef idx="0">
            <a:schemeClr val="accent1"/>
          </a:fillRef>
          <a:effectRef idx="0">
            <a:schemeClr val="accent1"/>
          </a:effectRef>
          <a:fontRef idx="minor">
            <a:schemeClr val="tx1"/>
          </a:fontRef>
        </p:style>
      </p:cxnSp>
      <p:sp>
        <p:nvSpPr>
          <p:cNvPr id="15" name="Rectángulo 14"/>
          <p:cNvSpPr/>
          <p:nvPr/>
        </p:nvSpPr>
        <p:spPr>
          <a:xfrm>
            <a:off x="3144983" y="1156558"/>
            <a:ext cx="3020292" cy="1200329"/>
          </a:xfrm>
          <a:prstGeom prst="rect">
            <a:avLst/>
          </a:prstGeom>
          <a:solidFill>
            <a:srgbClr val="C00000">
              <a:alpha val="67000"/>
            </a:srgbClr>
          </a:solidFill>
        </p:spPr>
        <p:txBody>
          <a:bodyPr wrap="square">
            <a:spAutoFit/>
          </a:bodyPr>
          <a:lstStyle/>
          <a:p>
            <a:pPr algn="ctr"/>
            <a:endParaRPr lang="es-MX" sz="2400" dirty="0" smtClean="0">
              <a:solidFill>
                <a:schemeClr val="bg1"/>
              </a:solidFill>
            </a:endParaRPr>
          </a:p>
          <a:p>
            <a:pPr algn="ctr"/>
            <a:r>
              <a:rPr lang="es-MX" sz="2400" dirty="0">
                <a:solidFill>
                  <a:schemeClr val="bg1"/>
                </a:solidFill>
              </a:rPr>
              <a:t>Muestreo </a:t>
            </a:r>
            <a:r>
              <a:rPr lang="es-MX" sz="2400" dirty="0" smtClean="0">
                <a:solidFill>
                  <a:schemeClr val="bg1"/>
                </a:solidFill>
              </a:rPr>
              <a:t>Sistemático</a:t>
            </a:r>
          </a:p>
          <a:p>
            <a:pPr algn="ctr"/>
            <a:endParaRPr lang="es-MX" sz="2400" dirty="0">
              <a:solidFill>
                <a:schemeClr val="bg1"/>
              </a:solidFill>
            </a:endParaRPr>
          </a:p>
        </p:txBody>
      </p:sp>
      <p:cxnSp>
        <p:nvCxnSpPr>
          <p:cNvPr id="17" name="Conector recto 16"/>
          <p:cNvCxnSpPr/>
          <p:nvPr/>
        </p:nvCxnSpPr>
        <p:spPr>
          <a:xfrm flipH="1">
            <a:off x="6165274" y="1162594"/>
            <a:ext cx="1361" cy="5695406"/>
          </a:xfrm>
          <a:prstGeom prst="line">
            <a:avLst/>
          </a:prstGeom>
          <a:ln w="19050">
            <a:solidFill>
              <a:srgbClr val="C00000"/>
            </a:solidFill>
            <a:prstDash val="lgDash"/>
          </a:ln>
        </p:spPr>
        <p:style>
          <a:lnRef idx="1">
            <a:schemeClr val="accent1"/>
          </a:lnRef>
          <a:fillRef idx="0">
            <a:schemeClr val="accent1"/>
          </a:fillRef>
          <a:effectRef idx="0">
            <a:schemeClr val="accent1"/>
          </a:effectRef>
          <a:fontRef idx="minor">
            <a:schemeClr val="tx1"/>
          </a:fontRef>
        </p:style>
      </p:cxnSp>
      <p:cxnSp>
        <p:nvCxnSpPr>
          <p:cNvPr id="18" name="Conector recto 17"/>
          <p:cNvCxnSpPr/>
          <p:nvPr/>
        </p:nvCxnSpPr>
        <p:spPr>
          <a:xfrm flipH="1">
            <a:off x="9282544" y="1148739"/>
            <a:ext cx="1" cy="5709261"/>
          </a:xfrm>
          <a:prstGeom prst="line">
            <a:avLst/>
          </a:prstGeom>
          <a:ln w="19050">
            <a:solidFill>
              <a:srgbClr val="C00000"/>
            </a:solidFill>
            <a:prstDash val="lgDash"/>
          </a:ln>
        </p:spPr>
        <p:style>
          <a:lnRef idx="1">
            <a:schemeClr val="accent1"/>
          </a:lnRef>
          <a:fillRef idx="0">
            <a:schemeClr val="accent1"/>
          </a:fillRef>
          <a:effectRef idx="0">
            <a:schemeClr val="accent1"/>
          </a:effectRef>
          <a:fontRef idx="minor">
            <a:schemeClr val="tx1"/>
          </a:fontRef>
        </p:style>
      </p:cxnSp>
      <p:sp>
        <p:nvSpPr>
          <p:cNvPr id="20" name="Rectángulo 19"/>
          <p:cNvSpPr/>
          <p:nvPr/>
        </p:nvSpPr>
        <p:spPr>
          <a:xfrm>
            <a:off x="6165274" y="1161956"/>
            <a:ext cx="3117271" cy="1200329"/>
          </a:xfrm>
          <a:prstGeom prst="rect">
            <a:avLst/>
          </a:prstGeom>
          <a:solidFill>
            <a:srgbClr val="C00000">
              <a:alpha val="46000"/>
            </a:srgbClr>
          </a:solidFill>
        </p:spPr>
        <p:txBody>
          <a:bodyPr wrap="square">
            <a:spAutoFit/>
          </a:bodyPr>
          <a:lstStyle/>
          <a:p>
            <a:r>
              <a:rPr lang="es-MX" sz="2400" dirty="0">
                <a:solidFill>
                  <a:schemeClr val="bg1"/>
                </a:solidFill>
              </a:rPr>
              <a:t>      </a:t>
            </a:r>
            <a:endParaRPr lang="es-MX" sz="2400" dirty="0" smtClean="0">
              <a:solidFill>
                <a:schemeClr val="bg1"/>
              </a:solidFill>
            </a:endParaRPr>
          </a:p>
          <a:p>
            <a:pPr algn="ctr"/>
            <a:r>
              <a:rPr lang="es-MX" sz="2400" dirty="0">
                <a:solidFill>
                  <a:schemeClr val="bg1"/>
                </a:solidFill>
              </a:rPr>
              <a:t>Muestreo </a:t>
            </a:r>
            <a:r>
              <a:rPr lang="es-MX" sz="2400" dirty="0" smtClean="0">
                <a:solidFill>
                  <a:schemeClr val="bg1"/>
                </a:solidFill>
              </a:rPr>
              <a:t>Estratificado</a:t>
            </a:r>
          </a:p>
          <a:p>
            <a:pPr algn="ctr"/>
            <a:endParaRPr lang="es-MX" sz="2400" dirty="0">
              <a:solidFill>
                <a:schemeClr val="bg1"/>
              </a:solidFill>
            </a:endParaRPr>
          </a:p>
        </p:txBody>
      </p:sp>
      <p:sp>
        <p:nvSpPr>
          <p:cNvPr id="22" name="Rectángulo 21"/>
          <p:cNvSpPr/>
          <p:nvPr/>
        </p:nvSpPr>
        <p:spPr>
          <a:xfrm>
            <a:off x="9282544" y="1161956"/>
            <a:ext cx="2909456" cy="1200329"/>
          </a:xfrm>
          <a:prstGeom prst="rect">
            <a:avLst/>
          </a:prstGeom>
          <a:solidFill>
            <a:srgbClr val="C00000">
              <a:alpha val="34000"/>
            </a:srgbClr>
          </a:solidFill>
        </p:spPr>
        <p:txBody>
          <a:bodyPr wrap="square">
            <a:spAutoFit/>
          </a:bodyPr>
          <a:lstStyle/>
          <a:p>
            <a:pPr algn="ctr"/>
            <a:endParaRPr lang="es-MX" sz="2400" dirty="0" smtClean="0">
              <a:solidFill>
                <a:schemeClr val="bg1"/>
              </a:solidFill>
            </a:endParaRPr>
          </a:p>
          <a:p>
            <a:pPr algn="ctr"/>
            <a:r>
              <a:rPr lang="es-MX" sz="2400" dirty="0">
                <a:solidFill>
                  <a:schemeClr val="bg1"/>
                </a:solidFill>
              </a:rPr>
              <a:t>Muestreo </a:t>
            </a:r>
            <a:r>
              <a:rPr lang="es-MX" sz="2400" dirty="0" smtClean="0">
                <a:solidFill>
                  <a:schemeClr val="bg1"/>
                </a:solidFill>
              </a:rPr>
              <a:t>Polietápico</a:t>
            </a:r>
          </a:p>
          <a:p>
            <a:endParaRPr lang="es-MX" sz="2400" dirty="0">
              <a:solidFill>
                <a:schemeClr val="bg1"/>
              </a:solidFill>
            </a:endParaRPr>
          </a:p>
        </p:txBody>
      </p:sp>
      <p:sp>
        <p:nvSpPr>
          <p:cNvPr id="3" name="Rectángulo 2"/>
          <p:cNvSpPr/>
          <p:nvPr/>
        </p:nvSpPr>
        <p:spPr>
          <a:xfrm>
            <a:off x="152402" y="2473070"/>
            <a:ext cx="2867891" cy="2800767"/>
          </a:xfrm>
          <a:prstGeom prst="rect">
            <a:avLst/>
          </a:prstGeom>
        </p:spPr>
        <p:txBody>
          <a:bodyPr wrap="square">
            <a:spAutoFit/>
          </a:bodyPr>
          <a:lstStyle/>
          <a:p>
            <a:pPr algn="just"/>
            <a:r>
              <a:rPr lang="es-CR" sz="1600" dirty="0">
                <a:solidFill>
                  <a:schemeClr val="tx1">
                    <a:lumMod val="65000"/>
                    <a:lumOff val="35000"/>
                  </a:schemeClr>
                </a:solidFill>
                <a:latin typeface="Century Gothic" panose="020B0502020202020204" pitchFamily="34" charset="0"/>
              </a:rPr>
              <a:t>La selección de la muestra se realiza en una sola etapa, directamente y sin reemplazamientos</a:t>
            </a:r>
            <a:r>
              <a:rPr lang="es-CR" sz="1600" dirty="0" smtClean="0">
                <a:solidFill>
                  <a:schemeClr val="tx1">
                    <a:lumMod val="65000"/>
                    <a:lumOff val="35000"/>
                  </a:schemeClr>
                </a:solidFill>
                <a:latin typeface="Century Gothic" panose="020B0502020202020204" pitchFamily="34" charset="0"/>
              </a:rPr>
              <a:t>.</a:t>
            </a:r>
          </a:p>
          <a:p>
            <a:pPr algn="just"/>
            <a:endParaRPr lang="es-CR" sz="1600" dirty="0" smtClean="0">
              <a:solidFill>
                <a:schemeClr val="tx1">
                  <a:lumMod val="65000"/>
                  <a:lumOff val="35000"/>
                </a:schemeClr>
              </a:solidFill>
              <a:latin typeface="Century Gothic" panose="020B0502020202020204" pitchFamily="34" charset="0"/>
            </a:endParaRPr>
          </a:p>
          <a:p>
            <a:pPr algn="just"/>
            <a:r>
              <a:rPr lang="es-CR" sz="1600" dirty="0" smtClean="0">
                <a:solidFill>
                  <a:schemeClr val="tx1">
                    <a:lumMod val="65000"/>
                    <a:lumOff val="35000"/>
                  </a:schemeClr>
                </a:solidFill>
                <a:latin typeface="Century Gothic" panose="020B0502020202020204" pitchFamily="34" charset="0"/>
              </a:rPr>
              <a:t>Aplicable </a:t>
            </a:r>
            <a:r>
              <a:rPr lang="es-CR" sz="1600" dirty="0">
                <a:solidFill>
                  <a:schemeClr val="tx1">
                    <a:lumMod val="65000"/>
                    <a:lumOff val="35000"/>
                  </a:schemeClr>
                </a:solidFill>
                <a:latin typeface="Century Gothic" panose="020B0502020202020204" pitchFamily="34" charset="0"/>
              </a:rPr>
              <a:t>en poblaciones pequeñas y plenamente </a:t>
            </a:r>
            <a:r>
              <a:rPr lang="es-CR" sz="1600" dirty="0" smtClean="0">
                <a:solidFill>
                  <a:schemeClr val="tx1">
                    <a:lumMod val="65000"/>
                    <a:lumOff val="35000"/>
                  </a:schemeClr>
                </a:solidFill>
                <a:latin typeface="Century Gothic" panose="020B0502020202020204" pitchFamily="34" charset="0"/>
              </a:rPr>
              <a:t>identificables</a:t>
            </a:r>
          </a:p>
          <a:p>
            <a:pPr algn="just"/>
            <a:endParaRPr lang="es-ES" sz="1600" dirty="0" smtClean="0">
              <a:solidFill>
                <a:schemeClr val="tx1">
                  <a:lumMod val="65000"/>
                  <a:lumOff val="35000"/>
                </a:schemeClr>
              </a:solidFill>
              <a:latin typeface="Century Gothic" panose="020B0502020202020204" pitchFamily="34" charset="0"/>
            </a:endParaRPr>
          </a:p>
          <a:p>
            <a:pPr algn="just"/>
            <a:endParaRPr lang="es-CR" sz="1600" dirty="0">
              <a:solidFill>
                <a:schemeClr val="tx1">
                  <a:lumMod val="65000"/>
                  <a:lumOff val="35000"/>
                </a:schemeClr>
              </a:solidFill>
              <a:latin typeface="Century Gothic" panose="020B0502020202020204" pitchFamily="34" charset="0"/>
            </a:endParaRPr>
          </a:p>
          <a:p>
            <a:pPr algn="just"/>
            <a:endParaRPr lang="es-CR" sz="1600" dirty="0">
              <a:solidFill>
                <a:schemeClr val="tx1">
                  <a:lumMod val="65000"/>
                  <a:lumOff val="35000"/>
                </a:schemeClr>
              </a:solidFill>
              <a:latin typeface="Century Gothic" panose="020B0502020202020204" pitchFamily="34" charset="0"/>
            </a:endParaRPr>
          </a:p>
        </p:txBody>
      </p:sp>
      <p:sp>
        <p:nvSpPr>
          <p:cNvPr id="7" name="Rectángulo 6"/>
          <p:cNvSpPr/>
          <p:nvPr/>
        </p:nvSpPr>
        <p:spPr>
          <a:xfrm>
            <a:off x="3228395" y="2464197"/>
            <a:ext cx="2853467" cy="2062103"/>
          </a:xfrm>
          <a:prstGeom prst="rect">
            <a:avLst/>
          </a:prstGeom>
        </p:spPr>
        <p:txBody>
          <a:bodyPr wrap="square">
            <a:spAutoFit/>
          </a:bodyPr>
          <a:lstStyle/>
          <a:p>
            <a:pPr algn="just"/>
            <a:r>
              <a:rPr lang="es-CR" sz="1600" dirty="0">
                <a:solidFill>
                  <a:schemeClr val="tx1">
                    <a:lumMod val="65000"/>
                    <a:lumOff val="35000"/>
                  </a:schemeClr>
                </a:solidFill>
                <a:latin typeface="Century Gothic" panose="020B0502020202020204" pitchFamily="34" charset="0"/>
              </a:rPr>
              <a:t>Se utiliza en muestras ordenadas. </a:t>
            </a:r>
            <a:endParaRPr lang="es-CR" sz="1600" dirty="0" smtClean="0">
              <a:solidFill>
                <a:schemeClr val="tx1">
                  <a:lumMod val="65000"/>
                  <a:lumOff val="35000"/>
                </a:schemeClr>
              </a:solidFill>
              <a:latin typeface="Century Gothic" panose="020B0502020202020204" pitchFamily="34" charset="0"/>
            </a:endParaRPr>
          </a:p>
          <a:p>
            <a:endParaRPr lang="es-CR" sz="1600" dirty="0">
              <a:solidFill>
                <a:schemeClr val="tx1">
                  <a:lumMod val="65000"/>
                  <a:lumOff val="35000"/>
                </a:schemeClr>
              </a:solidFill>
              <a:latin typeface="Century Gothic" panose="020B0502020202020204" pitchFamily="34" charset="0"/>
            </a:endParaRPr>
          </a:p>
          <a:p>
            <a:pPr algn="just"/>
            <a:r>
              <a:rPr lang="es-CR" sz="1600" dirty="0" smtClean="0">
                <a:solidFill>
                  <a:schemeClr val="tx1">
                    <a:lumMod val="65000"/>
                    <a:lumOff val="35000"/>
                  </a:schemeClr>
                </a:solidFill>
                <a:latin typeface="Century Gothic" panose="020B0502020202020204" pitchFamily="34" charset="0"/>
              </a:rPr>
              <a:t>Consiste </a:t>
            </a:r>
            <a:r>
              <a:rPr lang="es-CR" sz="1600" dirty="0">
                <a:solidFill>
                  <a:schemeClr val="tx1">
                    <a:lumMod val="65000"/>
                    <a:lumOff val="35000"/>
                  </a:schemeClr>
                </a:solidFill>
                <a:latin typeface="Century Gothic" panose="020B0502020202020204" pitchFamily="34" charset="0"/>
              </a:rPr>
              <a:t>en seleccionar al azar un elemento y a partir de él, incrementando un intervalo fijo, seleccionar toda la muestra.</a:t>
            </a:r>
          </a:p>
        </p:txBody>
      </p:sp>
      <p:sp>
        <p:nvSpPr>
          <p:cNvPr id="8" name="Rectángulo 7"/>
          <p:cNvSpPr/>
          <p:nvPr/>
        </p:nvSpPr>
        <p:spPr>
          <a:xfrm>
            <a:off x="6373091" y="2473070"/>
            <a:ext cx="2784764" cy="1815882"/>
          </a:xfrm>
          <a:prstGeom prst="rect">
            <a:avLst/>
          </a:prstGeom>
        </p:spPr>
        <p:txBody>
          <a:bodyPr wrap="square">
            <a:spAutoFit/>
          </a:bodyPr>
          <a:lstStyle/>
          <a:p>
            <a:pPr algn="just"/>
            <a:r>
              <a:rPr lang="es-CR" sz="1600" dirty="0" smtClean="0">
                <a:solidFill>
                  <a:schemeClr val="tx1">
                    <a:lumMod val="65000"/>
                    <a:lumOff val="35000"/>
                  </a:schemeClr>
                </a:solidFill>
                <a:latin typeface="Century Gothic" panose="020B0502020202020204" pitchFamily="34" charset="0"/>
              </a:rPr>
              <a:t>Se dividen los </a:t>
            </a:r>
            <a:r>
              <a:rPr lang="es-CR" sz="1600" dirty="0">
                <a:solidFill>
                  <a:schemeClr val="tx1">
                    <a:lumMod val="65000"/>
                    <a:lumOff val="35000"/>
                  </a:schemeClr>
                </a:solidFill>
                <a:latin typeface="Century Gothic" panose="020B0502020202020204" pitchFamily="34" charset="0"/>
              </a:rPr>
              <a:t>elementos del universo en </a:t>
            </a:r>
            <a:r>
              <a:rPr lang="es-CR" sz="1600" dirty="0" smtClean="0">
                <a:solidFill>
                  <a:schemeClr val="tx1">
                    <a:lumMod val="65000"/>
                    <a:lumOff val="35000"/>
                  </a:schemeClr>
                </a:solidFill>
                <a:latin typeface="Century Gothic" panose="020B0502020202020204" pitchFamily="34" charset="0"/>
              </a:rPr>
              <a:t>grupos (estratos), donde el </a:t>
            </a:r>
            <a:r>
              <a:rPr lang="es-CR" sz="1600" dirty="0">
                <a:solidFill>
                  <a:schemeClr val="tx1">
                    <a:lumMod val="65000"/>
                    <a:lumOff val="35000"/>
                  </a:schemeClr>
                </a:solidFill>
                <a:latin typeface="Century Gothic" panose="020B0502020202020204" pitchFamily="34" charset="0"/>
              </a:rPr>
              <a:t>conjunto de los grupos forman la totalidad del universo. </a:t>
            </a:r>
            <a:endParaRPr lang="es-CR" sz="1600" dirty="0" smtClean="0">
              <a:solidFill>
                <a:schemeClr val="tx1">
                  <a:lumMod val="65000"/>
                  <a:lumOff val="35000"/>
                </a:schemeClr>
              </a:solidFill>
              <a:latin typeface="Century Gothic" panose="020B0502020202020204" pitchFamily="34" charset="0"/>
            </a:endParaRPr>
          </a:p>
          <a:p>
            <a:pPr algn="just"/>
            <a:endParaRPr lang="es-CR" sz="1600" dirty="0" smtClean="0">
              <a:solidFill>
                <a:schemeClr val="tx1">
                  <a:lumMod val="65000"/>
                  <a:lumOff val="35000"/>
                </a:schemeClr>
              </a:solidFill>
              <a:latin typeface="Century Gothic" panose="020B0502020202020204" pitchFamily="34" charset="0"/>
            </a:endParaRPr>
          </a:p>
        </p:txBody>
      </p:sp>
      <p:sp>
        <p:nvSpPr>
          <p:cNvPr id="13" name="Rectángulo 12"/>
          <p:cNvSpPr/>
          <p:nvPr/>
        </p:nvSpPr>
        <p:spPr>
          <a:xfrm>
            <a:off x="9483832" y="2464197"/>
            <a:ext cx="2506881" cy="1569660"/>
          </a:xfrm>
          <a:prstGeom prst="rect">
            <a:avLst/>
          </a:prstGeom>
        </p:spPr>
        <p:txBody>
          <a:bodyPr wrap="square">
            <a:spAutoFit/>
          </a:bodyPr>
          <a:lstStyle/>
          <a:p>
            <a:pPr algn="just"/>
            <a:r>
              <a:rPr lang="es-ES" sz="1600" dirty="0" smtClean="0">
                <a:solidFill>
                  <a:schemeClr val="tx1">
                    <a:lumMod val="65000"/>
                    <a:lumOff val="35000"/>
                  </a:schemeClr>
                </a:solidFill>
                <a:latin typeface="Century Gothic" panose="020B0502020202020204" pitchFamily="34" charset="0"/>
              </a:rPr>
              <a:t>El muestreo se realiza en varias etapas y en cada una de ellas es posible utilizar el mismo o distinto tipo de muestreo.</a:t>
            </a:r>
            <a:endParaRPr lang="es-CR" sz="1600" dirty="0">
              <a:solidFill>
                <a:schemeClr val="tx1">
                  <a:lumMod val="65000"/>
                  <a:lumOff val="35000"/>
                </a:schemeClr>
              </a:solidFill>
              <a:latin typeface="Century Gothic" panose="020B0502020202020204" pitchFamily="34" charset="0"/>
            </a:endParaRPr>
          </a:p>
        </p:txBody>
      </p:sp>
      <p:pic>
        <p:nvPicPr>
          <p:cNvPr id="16" name="Imagen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616" y="4854709"/>
            <a:ext cx="356429" cy="356429"/>
          </a:xfrm>
          <a:prstGeom prst="rect">
            <a:avLst/>
          </a:prstGeom>
        </p:spPr>
      </p:pic>
      <p:pic>
        <p:nvPicPr>
          <p:cNvPr id="19" name="Imagen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401" y="4859868"/>
            <a:ext cx="356429" cy="356429"/>
          </a:xfrm>
          <a:prstGeom prst="rect">
            <a:avLst/>
          </a:prstGeom>
        </p:spPr>
      </p:pic>
      <p:pic>
        <p:nvPicPr>
          <p:cNvPr id="21" name="Imagen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6442" y="4854039"/>
            <a:ext cx="356429" cy="356429"/>
          </a:xfrm>
          <a:prstGeom prst="rect">
            <a:avLst/>
          </a:prstGeom>
        </p:spPr>
      </p:pic>
      <p:pic>
        <p:nvPicPr>
          <p:cNvPr id="23" name="Imagen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0648" y="4855147"/>
            <a:ext cx="356429" cy="356429"/>
          </a:xfrm>
          <a:prstGeom prst="rect">
            <a:avLst/>
          </a:prstGeom>
        </p:spPr>
      </p:pic>
      <p:pic>
        <p:nvPicPr>
          <p:cNvPr id="24" name="Imagen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509" y="5327494"/>
            <a:ext cx="356429" cy="356429"/>
          </a:xfrm>
          <a:prstGeom prst="rect">
            <a:avLst/>
          </a:prstGeom>
        </p:spPr>
      </p:pic>
      <p:pic>
        <p:nvPicPr>
          <p:cNvPr id="25" name="Imagen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96" y="5330527"/>
            <a:ext cx="356429" cy="356429"/>
          </a:xfrm>
          <a:prstGeom prst="rect">
            <a:avLst/>
          </a:prstGeom>
        </p:spPr>
      </p:pic>
      <p:pic>
        <p:nvPicPr>
          <p:cNvPr id="26" name="Imagen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2026" y="5332712"/>
            <a:ext cx="356429" cy="356429"/>
          </a:xfrm>
          <a:prstGeom prst="rect">
            <a:avLst/>
          </a:prstGeom>
        </p:spPr>
      </p:pic>
      <p:pic>
        <p:nvPicPr>
          <p:cNvPr id="27" name="Imagen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5635" y="5327492"/>
            <a:ext cx="356429" cy="356429"/>
          </a:xfrm>
          <a:prstGeom prst="rect">
            <a:avLst/>
          </a:prstGeom>
        </p:spPr>
      </p:pic>
      <p:pic>
        <p:nvPicPr>
          <p:cNvPr id="28" name="Imagen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89218" y="4836235"/>
            <a:ext cx="375341" cy="375341"/>
          </a:xfrm>
          <a:prstGeom prst="rect">
            <a:avLst/>
          </a:prstGeom>
        </p:spPr>
      </p:pic>
      <p:pic>
        <p:nvPicPr>
          <p:cNvPr id="29" name="Imagen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76756" y="5318037"/>
            <a:ext cx="375341" cy="375341"/>
          </a:xfrm>
          <a:prstGeom prst="rect">
            <a:avLst/>
          </a:prstGeom>
        </p:spPr>
      </p:pic>
      <p:pic>
        <p:nvPicPr>
          <p:cNvPr id="30" name="Imagen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7007" y="5318477"/>
            <a:ext cx="375341" cy="375341"/>
          </a:xfrm>
          <a:prstGeom prst="rect">
            <a:avLst/>
          </a:prstGeom>
        </p:spPr>
      </p:pic>
      <p:pic>
        <p:nvPicPr>
          <p:cNvPr id="31" name="Imagen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0521" y="4834300"/>
            <a:ext cx="375341" cy="375341"/>
          </a:xfrm>
          <a:prstGeom prst="rect">
            <a:avLst/>
          </a:prstGeom>
        </p:spPr>
      </p:pic>
      <p:pic>
        <p:nvPicPr>
          <p:cNvPr id="32" name="Imagen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6123" y="4829960"/>
            <a:ext cx="356429" cy="356429"/>
          </a:xfrm>
          <a:prstGeom prst="rect">
            <a:avLst/>
          </a:prstGeom>
        </p:spPr>
      </p:pic>
      <p:pic>
        <p:nvPicPr>
          <p:cNvPr id="33" name="Imagen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73575" y="6261082"/>
            <a:ext cx="356429" cy="356429"/>
          </a:xfrm>
          <a:prstGeom prst="rect">
            <a:avLst/>
          </a:prstGeom>
        </p:spPr>
      </p:pic>
      <p:pic>
        <p:nvPicPr>
          <p:cNvPr id="34" name="Imagen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3170" y="5299169"/>
            <a:ext cx="356429" cy="356429"/>
          </a:xfrm>
          <a:prstGeom prst="rect">
            <a:avLst/>
          </a:prstGeom>
        </p:spPr>
      </p:pic>
      <p:pic>
        <p:nvPicPr>
          <p:cNvPr id="35" name="Imagen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3671" y="5797247"/>
            <a:ext cx="356429" cy="356429"/>
          </a:xfrm>
          <a:prstGeom prst="rect">
            <a:avLst/>
          </a:prstGeom>
        </p:spPr>
      </p:pic>
      <p:pic>
        <p:nvPicPr>
          <p:cNvPr id="36" name="Imagen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62947" y="5288569"/>
            <a:ext cx="356429" cy="356429"/>
          </a:xfrm>
          <a:prstGeom prst="rect">
            <a:avLst/>
          </a:prstGeom>
        </p:spPr>
      </p:pic>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6242" y="4782179"/>
            <a:ext cx="356429" cy="356429"/>
          </a:xfrm>
          <a:prstGeom prst="rect">
            <a:avLst/>
          </a:prstGeom>
        </p:spPr>
      </p:pic>
      <p:pic>
        <p:nvPicPr>
          <p:cNvPr id="38" name="Imagen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1926" y="5797247"/>
            <a:ext cx="356429" cy="356429"/>
          </a:xfrm>
          <a:prstGeom prst="rect">
            <a:avLst/>
          </a:prstGeom>
        </p:spPr>
      </p:pic>
      <p:pic>
        <p:nvPicPr>
          <p:cNvPr id="39" name="Imagen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62469" y="6295325"/>
            <a:ext cx="356429" cy="356429"/>
          </a:xfrm>
          <a:prstGeom prst="rect">
            <a:avLst/>
          </a:prstGeom>
        </p:spPr>
      </p:pic>
      <p:pic>
        <p:nvPicPr>
          <p:cNvPr id="40" name="Imagen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53014" y="5280257"/>
            <a:ext cx="375341" cy="375341"/>
          </a:xfrm>
          <a:prstGeom prst="rect">
            <a:avLst/>
          </a:prstGeom>
        </p:spPr>
      </p:pic>
      <p:pic>
        <p:nvPicPr>
          <p:cNvPr id="41" name="Imagen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3477" y="6285868"/>
            <a:ext cx="375341" cy="375341"/>
          </a:xfrm>
          <a:prstGeom prst="rect">
            <a:avLst/>
          </a:prstGeom>
        </p:spPr>
      </p:pic>
      <p:pic>
        <p:nvPicPr>
          <p:cNvPr id="42" name="Imagen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10557" y="4754079"/>
            <a:ext cx="375341" cy="375341"/>
          </a:xfrm>
          <a:prstGeom prst="rect">
            <a:avLst/>
          </a:prstGeom>
        </p:spPr>
      </p:pic>
      <p:pic>
        <p:nvPicPr>
          <p:cNvPr id="43" name="Imagen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61269" y="5750918"/>
            <a:ext cx="375341" cy="375341"/>
          </a:xfrm>
          <a:prstGeom prst="rect">
            <a:avLst/>
          </a:prstGeom>
        </p:spPr>
      </p:pic>
      <p:sp>
        <p:nvSpPr>
          <p:cNvPr id="10" name="CuadroTexto 9"/>
          <p:cNvSpPr txBox="1"/>
          <p:nvPr/>
        </p:nvSpPr>
        <p:spPr>
          <a:xfrm>
            <a:off x="3492936" y="4870017"/>
            <a:ext cx="301686" cy="369332"/>
          </a:xfrm>
          <a:prstGeom prst="rect">
            <a:avLst/>
          </a:prstGeom>
          <a:noFill/>
        </p:spPr>
        <p:txBody>
          <a:bodyPr wrap="none" rtlCol="0">
            <a:spAutoFit/>
          </a:bodyPr>
          <a:lstStyle/>
          <a:p>
            <a:r>
              <a:rPr lang="es-ES" dirty="0" smtClean="0">
                <a:solidFill>
                  <a:srgbClr val="949494"/>
                </a:solidFill>
              </a:rPr>
              <a:t>1</a:t>
            </a:r>
            <a:endParaRPr lang="es-CR" dirty="0">
              <a:solidFill>
                <a:srgbClr val="949494"/>
              </a:solidFill>
            </a:endParaRPr>
          </a:p>
        </p:txBody>
      </p:sp>
      <p:sp>
        <p:nvSpPr>
          <p:cNvPr id="44" name="CuadroTexto 43"/>
          <p:cNvSpPr txBox="1"/>
          <p:nvPr/>
        </p:nvSpPr>
        <p:spPr>
          <a:xfrm>
            <a:off x="3500693" y="5299169"/>
            <a:ext cx="301686" cy="369332"/>
          </a:xfrm>
          <a:prstGeom prst="rect">
            <a:avLst/>
          </a:prstGeom>
          <a:noFill/>
        </p:spPr>
        <p:txBody>
          <a:bodyPr wrap="none" rtlCol="0">
            <a:spAutoFit/>
          </a:bodyPr>
          <a:lstStyle/>
          <a:p>
            <a:r>
              <a:rPr lang="es-ES" dirty="0" smtClean="0">
                <a:solidFill>
                  <a:srgbClr val="949494"/>
                </a:solidFill>
              </a:rPr>
              <a:t>2</a:t>
            </a:r>
            <a:endParaRPr lang="es-CR" dirty="0">
              <a:solidFill>
                <a:srgbClr val="949494"/>
              </a:solidFill>
            </a:endParaRPr>
          </a:p>
        </p:txBody>
      </p:sp>
      <p:sp>
        <p:nvSpPr>
          <p:cNvPr id="48" name="CuadroTexto 47"/>
          <p:cNvSpPr txBox="1"/>
          <p:nvPr/>
        </p:nvSpPr>
        <p:spPr>
          <a:xfrm>
            <a:off x="3497781" y="5790795"/>
            <a:ext cx="301686" cy="369332"/>
          </a:xfrm>
          <a:prstGeom prst="rect">
            <a:avLst/>
          </a:prstGeom>
          <a:noFill/>
        </p:spPr>
        <p:txBody>
          <a:bodyPr wrap="none" rtlCol="0">
            <a:spAutoFit/>
          </a:bodyPr>
          <a:lstStyle/>
          <a:p>
            <a:r>
              <a:rPr lang="es-ES" dirty="0" smtClean="0">
                <a:solidFill>
                  <a:srgbClr val="949494"/>
                </a:solidFill>
              </a:rPr>
              <a:t>3</a:t>
            </a:r>
            <a:endParaRPr lang="es-CR" dirty="0">
              <a:solidFill>
                <a:srgbClr val="949494"/>
              </a:solidFill>
            </a:endParaRPr>
          </a:p>
        </p:txBody>
      </p:sp>
      <p:sp>
        <p:nvSpPr>
          <p:cNvPr id="49" name="CuadroTexto 48"/>
          <p:cNvSpPr txBox="1"/>
          <p:nvPr/>
        </p:nvSpPr>
        <p:spPr>
          <a:xfrm>
            <a:off x="3496107" y="6282422"/>
            <a:ext cx="301686" cy="369332"/>
          </a:xfrm>
          <a:prstGeom prst="rect">
            <a:avLst/>
          </a:prstGeom>
          <a:noFill/>
        </p:spPr>
        <p:txBody>
          <a:bodyPr wrap="none" rtlCol="0">
            <a:spAutoFit/>
          </a:bodyPr>
          <a:lstStyle/>
          <a:p>
            <a:r>
              <a:rPr lang="es-ES" dirty="0" smtClean="0">
                <a:solidFill>
                  <a:srgbClr val="949494"/>
                </a:solidFill>
              </a:rPr>
              <a:t>4</a:t>
            </a:r>
            <a:endParaRPr lang="es-CR" dirty="0">
              <a:solidFill>
                <a:srgbClr val="949494"/>
              </a:solidFill>
            </a:endParaRPr>
          </a:p>
        </p:txBody>
      </p:sp>
      <p:sp>
        <p:nvSpPr>
          <p:cNvPr id="50" name="CuadroTexto 49"/>
          <p:cNvSpPr txBox="1"/>
          <p:nvPr/>
        </p:nvSpPr>
        <p:spPr>
          <a:xfrm>
            <a:off x="4339262" y="4874771"/>
            <a:ext cx="301686" cy="369332"/>
          </a:xfrm>
          <a:prstGeom prst="rect">
            <a:avLst/>
          </a:prstGeom>
          <a:noFill/>
        </p:spPr>
        <p:txBody>
          <a:bodyPr wrap="none" rtlCol="0">
            <a:spAutoFit/>
          </a:bodyPr>
          <a:lstStyle/>
          <a:p>
            <a:r>
              <a:rPr lang="es-ES" dirty="0" smtClean="0">
                <a:solidFill>
                  <a:srgbClr val="949494"/>
                </a:solidFill>
              </a:rPr>
              <a:t>5</a:t>
            </a:r>
            <a:endParaRPr lang="es-CR" dirty="0">
              <a:solidFill>
                <a:srgbClr val="949494"/>
              </a:solidFill>
            </a:endParaRPr>
          </a:p>
        </p:txBody>
      </p:sp>
      <p:sp>
        <p:nvSpPr>
          <p:cNvPr id="51" name="CuadroTexto 50"/>
          <p:cNvSpPr txBox="1"/>
          <p:nvPr/>
        </p:nvSpPr>
        <p:spPr>
          <a:xfrm>
            <a:off x="4347019" y="5303923"/>
            <a:ext cx="301686" cy="369332"/>
          </a:xfrm>
          <a:prstGeom prst="rect">
            <a:avLst/>
          </a:prstGeom>
          <a:noFill/>
        </p:spPr>
        <p:txBody>
          <a:bodyPr wrap="none" rtlCol="0">
            <a:spAutoFit/>
          </a:bodyPr>
          <a:lstStyle/>
          <a:p>
            <a:r>
              <a:rPr lang="es-ES" dirty="0">
                <a:solidFill>
                  <a:srgbClr val="949494"/>
                </a:solidFill>
              </a:rPr>
              <a:t>6</a:t>
            </a:r>
            <a:endParaRPr lang="es-CR" dirty="0">
              <a:solidFill>
                <a:srgbClr val="949494"/>
              </a:solidFill>
            </a:endParaRPr>
          </a:p>
        </p:txBody>
      </p:sp>
      <p:sp>
        <p:nvSpPr>
          <p:cNvPr id="52" name="CuadroTexto 51"/>
          <p:cNvSpPr txBox="1"/>
          <p:nvPr/>
        </p:nvSpPr>
        <p:spPr>
          <a:xfrm>
            <a:off x="4344107" y="5795549"/>
            <a:ext cx="301686" cy="369332"/>
          </a:xfrm>
          <a:prstGeom prst="rect">
            <a:avLst/>
          </a:prstGeom>
          <a:noFill/>
        </p:spPr>
        <p:txBody>
          <a:bodyPr wrap="none" rtlCol="0">
            <a:spAutoFit/>
          </a:bodyPr>
          <a:lstStyle/>
          <a:p>
            <a:r>
              <a:rPr lang="es-ES" dirty="0" smtClean="0">
                <a:solidFill>
                  <a:srgbClr val="949494"/>
                </a:solidFill>
              </a:rPr>
              <a:t>7</a:t>
            </a:r>
            <a:endParaRPr lang="es-CR" dirty="0">
              <a:solidFill>
                <a:srgbClr val="949494"/>
              </a:solidFill>
            </a:endParaRPr>
          </a:p>
        </p:txBody>
      </p:sp>
      <p:sp>
        <p:nvSpPr>
          <p:cNvPr id="53" name="CuadroTexto 52"/>
          <p:cNvSpPr txBox="1"/>
          <p:nvPr/>
        </p:nvSpPr>
        <p:spPr>
          <a:xfrm>
            <a:off x="4342433" y="6287176"/>
            <a:ext cx="301686" cy="369332"/>
          </a:xfrm>
          <a:prstGeom prst="rect">
            <a:avLst/>
          </a:prstGeom>
          <a:noFill/>
        </p:spPr>
        <p:txBody>
          <a:bodyPr wrap="none" rtlCol="0">
            <a:spAutoFit/>
          </a:bodyPr>
          <a:lstStyle/>
          <a:p>
            <a:r>
              <a:rPr lang="es-ES" dirty="0" smtClean="0">
                <a:solidFill>
                  <a:srgbClr val="949494"/>
                </a:solidFill>
              </a:rPr>
              <a:t>8</a:t>
            </a:r>
            <a:endParaRPr lang="es-CR" dirty="0">
              <a:solidFill>
                <a:srgbClr val="949494"/>
              </a:solidFill>
            </a:endParaRPr>
          </a:p>
        </p:txBody>
      </p:sp>
      <p:sp>
        <p:nvSpPr>
          <p:cNvPr id="54" name="CuadroTexto 53"/>
          <p:cNvSpPr txBox="1"/>
          <p:nvPr/>
        </p:nvSpPr>
        <p:spPr>
          <a:xfrm>
            <a:off x="5197949" y="4870017"/>
            <a:ext cx="301686" cy="369332"/>
          </a:xfrm>
          <a:prstGeom prst="rect">
            <a:avLst/>
          </a:prstGeom>
          <a:noFill/>
        </p:spPr>
        <p:txBody>
          <a:bodyPr wrap="none" rtlCol="0">
            <a:spAutoFit/>
          </a:bodyPr>
          <a:lstStyle/>
          <a:p>
            <a:r>
              <a:rPr lang="es-ES" dirty="0" smtClean="0">
                <a:solidFill>
                  <a:srgbClr val="949494"/>
                </a:solidFill>
              </a:rPr>
              <a:t>9</a:t>
            </a:r>
            <a:endParaRPr lang="es-CR" dirty="0">
              <a:solidFill>
                <a:srgbClr val="949494"/>
              </a:solidFill>
            </a:endParaRPr>
          </a:p>
        </p:txBody>
      </p:sp>
      <p:sp>
        <p:nvSpPr>
          <p:cNvPr id="55" name="CuadroTexto 54"/>
          <p:cNvSpPr txBox="1"/>
          <p:nvPr/>
        </p:nvSpPr>
        <p:spPr>
          <a:xfrm>
            <a:off x="5140391" y="5299169"/>
            <a:ext cx="418704" cy="369332"/>
          </a:xfrm>
          <a:prstGeom prst="rect">
            <a:avLst/>
          </a:prstGeom>
          <a:noFill/>
        </p:spPr>
        <p:txBody>
          <a:bodyPr wrap="none" rtlCol="0">
            <a:spAutoFit/>
          </a:bodyPr>
          <a:lstStyle/>
          <a:p>
            <a:r>
              <a:rPr lang="es-ES" dirty="0" smtClean="0">
                <a:solidFill>
                  <a:srgbClr val="949494"/>
                </a:solidFill>
              </a:rPr>
              <a:t>10</a:t>
            </a:r>
            <a:endParaRPr lang="es-CR" dirty="0">
              <a:solidFill>
                <a:srgbClr val="949494"/>
              </a:solidFill>
            </a:endParaRPr>
          </a:p>
        </p:txBody>
      </p:sp>
      <p:sp>
        <p:nvSpPr>
          <p:cNvPr id="56" name="CuadroTexto 55"/>
          <p:cNvSpPr txBox="1"/>
          <p:nvPr/>
        </p:nvSpPr>
        <p:spPr>
          <a:xfrm>
            <a:off x="5137479" y="5790795"/>
            <a:ext cx="418704" cy="369332"/>
          </a:xfrm>
          <a:prstGeom prst="rect">
            <a:avLst/>
          </a:prstGeom>
          <a:noFill/>
        </p:spPr>
        <p:txBody>
          <a:bodyPr wrap="none" rtlCol="0">
            <a:spAutoFit/>
          </a:bodyPr>
          <a:lstStyle/>
          <a:p>
            <a:r>
              <a:rPr lang="es-ES" dirty="0" smtClean="0">
                <a:solidFill>
                  <a:srgbClr val="949494"/>
                </a:solidFill>
              </a:rPr>
              <a:t>11</a:t>
            </a:r>
            <a:endParaRPr lang="es-CR" dirty="0">
              <a:solidFill>
                <a:srgbClr val="949494"/>
              </a:solidFill>
            </a:endParaRPr>
          </a:p>
        </p:txBody>
      </p:sp>
      <p:sp>
        <p:nvSpPr>
          <p:cNvPr id="57" name="CuadroTexto 56"/>
          <p:cNvSpPr txBox="1"/>
          <p:nvPr/>
        </p:nvSpPr>
        <p:spPr>
          <a:xfrm>
            <a:off x="5135805" y="6282422"/>
            <a:ext cx="418704" cy="369332"/>
          </a:xfrm>
          <a:prstGeom prst="rect">
            <a:avLst/>
          </a:prstGeom>
          <a:noFill/>
        </p:spPr>
        <p:txBody>
          <a:bodyPr wrap="none" rtlCol="0">
            <a:spAutoFit/>
          </a:bodyPr>
          <a:lstStyle/>
          <a:p>
            <a:r>
              <a:rPr lang="es-ES" dirty="0" smtClean="0">
                <a:solidFill>
                  <a:srgbClr val="949494"/>
                </a:solidFill>
              </a:rPr>
              <a:t>12</a:t>
            </a:r>
            <a:endParaRPr lang="es-CR" dirty="0">
              <a:solidFill>
                <a:srgbClr val="949494"/>
              </a:solidFill>
            </a:endParaRPr>
          </a:p>
        </p:txBody>
      </p:sp>
      <p:pic>
        <p:nvPicPr>
          <p:cNvPr id="58" name="Imagen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45230" y="4797091"/>
            <a:ext cx="356429" cy="356429"/>
          </a:xfrm>
          <a:prstGeom prst="rect">
            <a:avLst/>
          </a:prstGeom>
        </p:spPr>
      </p:pic>
      <p:pic>
        <p:nvPicPr>
          <p:cNvPr id="59" name="Imagen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07703" y="4805438"/>
            <a:ext cx="356429" cy="356429"/>
          </a:xfrm>
          <a:prstGeom prst="rect">
            <a:avLst/>
          </a:prstGeom>
        </p:spPr>
      </p:pic>
      <p:pic>
        <p:nvPicPr>
          <p:cNvPr id="60" name="Imagen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29664" y="4805438"/>
            <a:ext cx="356429" cy="356429"/>
          </a:xfrm>
          <a:prstGeom prst="rect">
            <a:avLst/>
          </a:prstGeom>
        </p:spPr>
      </p:pic>
      <p:pic>
        <p:nvPicPr>
          <p:cNvPr id="61" name="Imagen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3870" y="4806546"/>
            <a:ext cx="356429" cy="356429"/>
          </a:xfrm>
          <a:prstGeom prst="rect">
            <a:avLst/>
          </a:prstGeom>
        </p:spPr>
      </p:pic>
      <p:pic>
        <p:nvPicPr>
          <p:cNvPr id="62" name="Imagen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4468" y="5282753"/>
            <a:ext cx="356429" cy="356429"/>
          </a:xfrm>
          <a:prstGeom prst="rect">
            <a:avLst/>
          </a:prstGeom>
        </p:spPr>
      </p:pic>
      <p:pic>
        <p:nvPicPr>
          <p:cNvPr id="63" name="Imagen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07598" y="5276097"/>
            <a:ext cx="356429" cy="356429"/>
          </a:xfrm>
          <a:prstGeom prst="rect">
            <a:avLst/>
          </a:prstGeom>
        </p:spPr>
      </p:pic>
      <p:pic>
        <p:nvPicPr>
          <p:cNvPr id="64" name="Imagen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95248" y="5284111"/>
            <a:ext cx="356429" cy="356429"/>
          </a:xfrm>
          <a:prstGeom prst="rect">
            <a:avLst/>
          </a:prstGeom>
        </p:spPr>
      </p:pic>
      <p:pic>
        <p:nvPicPr>
          <p:cNvPr id="65" name="Imagen 6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48857" y="5278891"/>
            <a:ext cx="356429" cy="356429"/>
          </a:xfrm>
          <a:prstGeom prst="rect">
            <a:avLst/>
          </a:prstGeom>
        </p:spPr>
      </p:pic>
      <p:pic>
        <p:nvPicPr>
          <p:cNvPr id="66" name="Imagen 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92440" y="4787634"/>
            <a:ext cx="375341" cy="375341"/>
          </a:xfrm>
          <a:prstGeom prst="rect">
            <a:avLst/>
          </a:prstGeom>
        </p:spPr>
      </p:pic>
      <p:pic>
        <p:nvPicPr>
          <p:cNvPr id="67" name="Imagen 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9978" y="5269436"/>
            <a:ext cx="375341" cy="375341"/>
          </a:xfrm>
          <a:prstGeom prst="rect">
            <a:avLst/>
          </a:prstGeom>
        </p:spPr>
      </p:pic>
      <p:pic>
        <p:nvPicPr>
          <p:cNvPr id="68" name="Imagen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9862" y="5247940"/>
            <a:ext cx="375341" cy="375341"/>
          </a:xfrm>
          <a:prstGeom prst="rect">
            <a:avLst/>
          </a:prstGeom>
        </p:spPr>
      </p:pic>
      <p:pic>
        <p:nvPicPr>
          <p:cNvPr id="69" name="Imagen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46823" y="4779870"/>
            <a:ext cx="375341" cy="375341"/>
          </a:xfrm>
          <a:prstGeom prst="rect">
            <a:avLst/>
          </a:prstGeom>
        </p:spPr>
      </p:pic>
      <p:sp>
        <p:nvSpPr>
          <p:cNvPr id="82" name="CuadroTexto 81"/>
          <p:cNvSpPr txBox="1"/>
          <p:nvPr/>
        </p:nvSpPr>
        <p:spPr>
          <a:xfrm>
            <a:off x="6282661" y="5667684"/>
            <a:ext cx="803553" cy="307777"/>
          </a:xfrm>
          <a:prstGeom prst="rect">
            <a:avLst/>
          </a:prstGeom>
          <a:noFill/>
        </p:spPr>
        <p:txBody>
          <a:bodyPr wrap="none" rtlCol="0">
            <a:spAutoFit/>
          </a:bodyPr>
          <a:lstStyle/>
          <a:p>
            <a:r>
              <a:rPr lang="es-ES" sz="1400" dirty="0" smtClean="0">
                <a:solidFill>
                  <a:srgbClr val="949494"/>
                </a:solidFill>
              </a:rPr>
              <a:t>Médicos</a:t>
            </a:r>
            <a:endParaRPr lang="es-CR" sz="1400" dirty="0">
              <a:solidFill>
                <a:srgbClr val="949494"/>
              </a:solidFill>
            </a:endParaRPr>
          </a:p>
        </p:txBody>
      </p:sp>
      <p:sp>
        <p:nvSpPr>
          <p:cNvPr id="83" name="CuadroTexto 82"/>
          <p:cNvSpPr txBox="1"/>
          <p:nvPr/>
        </p:nvSpPr>
        <p:spPr>
          <a:xfrm>
            <a:off x="7127535" y="5678353"/>
            <a:ext cx="905889" cy="307777"/>
          </a:xfrm>
          <a:prstGeom prst="rect">
            <a:avLst/>
          </a:prstGeom>
          <a:noFill/>
        </p:spPr>
        <p:txBody>
          <a:bodyPr wrap="none" rtlCol="0">
            <a:spAutoFit/>
          </a:bodyPr>
          <a:lstStyle/>
          <a:p>
            <a:r>
              <a:rPr lang="es-ES" sz="1400" dirty="0" smtClean="0">
                <a:solidFill>
                  <a:srgbClr val="949494"/>
                </a:solidFill>
              </a:rPr>
              <a:t>Abogados</a:t>
            </a:r>
            <a:endParaRPr lang="es-CR" sz="1400" dirty="0">
              <a:solidFill>
                <a:srgbClr val="949494"/>
              </a:solidFill>
            </a:endParaRPr>
          </a:p>
        </p:txBody>
      </p:sp>
      <p:sp>
        <p:nvSpPr>
          <p:cNvPr id="84" name="CuadroTexto 83"/>
          <p:cNvSpPr txBox="1"/>
          <p:nvPr/>
        </p:nvSpPr>
        <p:spPr>
          <a:xfrm>
            <a:off x="8173049" y="5688484"/>
            <a:ext cx="869084" cy="307777"/>
          </a:xfrm>
          <a:prstGeom prst="rect">
            <a:avLst/>
          </a:prstGeom>
          <a:noFill/>
        </p:spPr>
        <p:txBody>
          <a:bodyPr wrap="none" rtlCol="0">
            <a:spAutoFit/>
          </a:bodyPr>
          <a:lstStyle/>
          <a:p>
            <a:r>
              <a:rPr lang="es-ES" sz="1400" dirty="0" smtClean="0">
                <a:solidFill>
                  <a:srgbClr val="949494"/>
                </a:solidFill>
              </a:rPr>
              <a:t>Maestros</a:t>
            </a:r>
            <a:endParaRPr lang="es-CR" sz="1400" dirty="0">
              <a:solidFill>
                <a:srgbClr val="949494"/>
              </a:solidFill>
            </a:endParaRPr>
          </a:p>
        </p:txBody>
      </p:sp>
      <p:pic>
        <p:nvPicPr>
          <p:cNvPr id="85" name="Imagen 8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99380" y="4059921"/>
            <a:ext cx="2648665" cy="1258116"/>
          </a:xfrm>
          <a:prstGeom prst="rect">
            <a:avLst/>
          </a:prstGeom>
        </p:spPr>
      </p:pic>
      <p:cxnSp>
        <p:nvCxnSpPr>
          <p:cNvPr id="93" name="Conector recto de flecha 92"/>
          <p:cNvCxnSpPr/>
          <p:nvPr/>
        </p:nvCxnSpPr>
        <p:spPr>
          <a:xfrm>
            <a:off x="10282767" y="4720399"/>
            <a:ext cx="0" cy="309299"/>
          </a:xfrm>
          <a:prstGeom prst="straightConnector1">
            <a:avLst/>
          </a:prstGeom>
          <a:ln>
            <a:solidFill>
              <a:srgbClr val="A5CD39"/>
            </a:solidFill>
            <a:tailEnd type="triangle"/>
          </a:ln>
        </p:spPr>
        <p:style>
          <a:lnRef idx="1">
            <a:schemeClr val="accent1"/>
          </a:lnRef>
          <a:fillRef idx="0">
            <a:schemeClr val="accent1"/>
          </a:fillRef>
          <a:effectRef idx="0">
            <a:schemeClr val="accent1"/>
          </a:effectRef>
          <a:fontRef idx="minor">
            <a:schemeClr val="tx1"/>
          </a:fontRef>
        </p:style>
      </p:cxnSp>
      <p:pic>
        <p:nvPicPr>
          <p:cNvPr id="96" name="Imagen 9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9704268" y="5397133"/>
            <a:ext cx="269351" cy="269351"/>
          </a:xfrm>
          <a:prstGeom prst="rect">
            <a:avLst/>
          </a:prstGeom>
        </p:spPr>
      </p:pic>
      <p:pic>
        <p:nvPicPr>
          <p:cNvPr id="97" name="Imagen 96"/>
          <p:cNvPicPr>
            <a:picLocks noChangeAspect="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709213" y="5098103"/>
            <a:ext cx="269351" cy="269351"/>
          </a:xfrm>
          <a:prstGeom prst="rect">
            <a:avLst/>
          </a:prstGeom>
        </p:spPr>
      </p:pic>
      <p:pic>
        <p:nvPicPr>
          <p:cNvPr id="98" name="Imagen 97"/>
          <p:cNvPicPr>
            <a:picLocks noChangeAspect="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047041" y="5387343"/>
            <a:ext cx="269351" cy="269351"/>
          </a:xfrm>
          <a:prstGeom prst="rect">
            <a:avLst/>
          </a:prstGeom>
        </p:spPr>
      </p:pic>
      <p:pic>
        <p:nvPicPr>
          <p:cNvPr id="99" name="Imagen 98"/>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10051986" y="5088313"/>
            <a:ext cx="269351" cy="269351"/>
          </a:xfrm>
          <a:prstGeom prst="rect">
            <a:avLst/>
          </a:prstGeom>
        </p:spPr>
      </p:pic>
      <p:pic>
        <p:nvPicPr>
          <p:cNvPr id="100" name="Imagen 99"/>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10389814" y="5394766"/>
            <a:ext cx="269351" cy="269351"/>
          </a:xfrm>
          <a:prstGeom prst="rect">
            <a:avLst/>
          </a:prstGeom>
        </p:spPr>
      </p:pic>
      <p:pic>
        <p:nvPicPr>
          <p:cNvPr id="101" name="Imagen 100"/>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10394759" y="5095736"/>
            <a:ext cx="269351" cy="269351"/>
          </a:xfrm>
          <a:prstGeom prst="rect">
            <a:avLst/>
          </a:prstGeom>
        </p:spPr>
      </p:pic>
      <p:pic>
        <p:nvPicPr>
          <p:cNvPr id="104" name="Imagen 10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95162" y="6058638"/>
            <a:ext cx="356429" cy="356429"/>
          </a:xfrm>
          <a:prstGeom prst="rect">
            <a:avLst/>
          </a:prstGeom>
        </p:spPr>
      </p:pic>
      <p:pic>
        <p:nvPicPr>
          <p:cNvPr id="105" name="Imagen 10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1949" y="6061671"/>
            <a:ext cx="356429" cy="356429"/>
          </a:xfrm>
          <a:prstGeom prst="rect">
            <a:avLst/>
          </a:prstGeom>
        </p:spPr>
      </p:pic>
      <p:pic>
        <p:nvPicPr>
          <p:cNvPr id="106" name="Imagen 10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72679" y="6063856"/>
            <a:ext cx="356429" cy="356429"/>
          </a:xfrm>
          <a:prstGeom prst="rect">
            <a:avLst/>
          </a:prstGeom>
        </p:spPr>
      </p:pic>
      <p:pic>
        <p:nvPicPr>
          <p:cNvPr id="107" name="Imagen 10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6288" y="6058636"/>
            <a:ext cx="356429" cy="356429"/>
          </a:xfrm>
          <a:prstGeom prst="rect">
            <a:avLst/>
          </a:prstGeom>
        </p:spPr>
      </p:pic>
      <p:pic>
        <p:nvPicPr>
          <p:cNvPr id="108" name="Imagen 1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7409" y="6049181"/>
            <a:ext cx="375341" cy="375341"/>
          </a:xfrm>
          <a:prstGeom prst="rect">
            <a:avLst/>
          </a:prstGeom>
        </p:spPr>
      </p:pic>
      <p:pic>
        <p:nvPicPr>
          <p:cNvPr id="109" name="Imagen 10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97660" y="6049621"/>
            <a:ext cx="375341" cy="375341"/>
          </a:xfrm>
          <a:prstGeom prst="rect">
            <a:avLst/>
          </a:prstGeom>
        </p:spPr>
      </p:pic>
      <p:cxnSp>
        <p:nvCxnSpPr>
          <p:cNvPr id="110" name="Conector recto de flecha 109"/>
          <p:cNvCxnSpPr/>
          <p:nvPr/>
        </p:nvCxnSpPr>
        <p:spPr>
          <a:xfrm>
            <a:off x="10273001" y="5720272"/>
            <a:ext cx="0" cy="275121"/>
          </a:xfrm>
          <a:prstGeom prst="straightConnector1">
            <a:avLst/>
          </a:prstGeom>
          <a:ln>
            <a:solidFill>
              <a:srgbClr val="A5CD3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140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10"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10" presetClass="entr" presetSubtype="0" fill="hold"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par>
                                <p:cTn id="35" presetID="10"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10" presetClass="entr" presetSubtype="0" fill="hold"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par>
                                <p:cTn id="41" presetID="10"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par>
                                <p:cTn id="44" presetID="10" presetClass="entr" presetSubtype="0" fill="hold" nodeType="with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500"/>
                                        <p:tgtEl>
                                          <p:spTgt spid="33"/>
                                        </p:tgtEl>
                                      </p:cBhvr>
                                    </p:animEffect>
                                  </p:childTnLst>
                                </p:cTn>
                              </p:par>
                              <p:par>
                                <p:cTn id="47" presetID="10"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fade">
                                      <p:cBhvr>
                                        <p:cTn id="49" dur="500"/>
                                        <p:tgtEl>
                                          <p:spTgt spid="34"/>
                                        </p:tgtEl>
                                      </p:cBhvr>
                                    </p:animEffect>
                                  </p:childTnLst>
                                </p:cTn>
                              </p:par>
                              <p:par>
                                <p:cTn id="50" presetID="10" presetClass="entr" presetSubtype="0" fill="hold" nodeType="with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par>
                                <p:cTn id="56" presetID="10" presetClass="entr" presetSubtype="0" fill="hold" nodeType="with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fade">
                                      <p:cBhvr>
                                        <p:cTn id="58" dur="500"/>
                                        <p:tgtEl>
                                          <p:spTgt spid="37"/>
                                        </p:tgtEl>
                                      </p:cBhvr>
                                    </p:animEffect>
                                  </p:childTnLst>
                                </p:cTn>
                              </p:par>
                              <p:par>
                                <p:cTn id="59" presetID="10" presetClass="entr" presetSubtype="0" fill="hold"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fade">
                                      <p:cBhvr>
                                        <p:cTn id="61" dur="500"/>
                                        <p:tgtEl>
                                          <p:spTgt spid="38"/>
                                        </p:tgtEl>
                                      </p:cBhvr>
                                    </p:animEffect>
                                  </p:childTnLst>
                                </p:cTn>
                              </p:par>
                              <p:par>
                                <p:cTn id="62" presetID="10" presetClass="entr" presetSubtype="0" fill="hold" nodeType="with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fade">
                                      <p:cBhvr>
                                        <p:cTn id="64" dur="500"/>
                                        <p:tgtEl>
                                          <p:spTgt spid="39"/>
                                        </p:tgtEl>
                                      </p:cBhvr>
                                    </p:animEffect>
                                  </p:childTnLst>
                                </p:cTn>
                              </p:par>
                              <p:par>
                                <p:cTn id="65" presetID="10" presetClass="entr" presetSubtype="0" fill="hold" nodeType="with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nodeType="with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fade">
                                      <p:cBhvr>
                                        <p:cTn id="70" dur="500"/>
                                        <p:tgtEl>
                                          <p:spTgt spid="41"/>
                                        </p:tgtEl>
                                      </p:cBhvr>
                                    </p:animEffect>
                                  </p:childTnLst>
                                </p:cTn>
                              </p:par>
                              <p:par>
                                <p:cTn id="71" presetID="10" presetClass="entr" presetSubtype="0" fill="hold" nodeType="with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fade">
                                      <p:cBhvr>
                                        <p:cTn id="73" dur="500"/>
                                        <p:tgtEl>
                                          <p:spTgt spid="42"/>
                                        </p:tgtEl>
                                      </p:cBhvr>
                                    </p:animEffect>
                                  </p:childTnLst>
                                </p:cTn>
                              </p:par>
                              <p:par>
                                <p:cTn id="74" presetID="10" presetClass="entr" presetSubtype="0" fill="hold" nodeType="with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fade">
                                      <p:cBhvr>
                                        <p:cTn id="76" dur="500"/>
                                        <p:tgtEl>
                                          <p:spTgt spid="43"/>
                                        </p:tgtEl>
                                      </p:cBhvr>
                                    </p:animEffect>
                                  </p:childTnLst>
                                </p:cTn>
                              </p:par>
                              <p:par>
                                <p:cTn id="77" presetID="10" presetClass="entr" presetSubtype="0" fill="hold" nodeType="withEffect">
                                  <p:stCondLst>
                                    <p:cond delay="0"/>
                                  </p:stCondLst>
                                  <p:childTnLst>
                                    <p:set>
                                      <p:cBhvr>
                                        <p:cTn id="78" dur="1" fill="hold">
                                          <p:stCondLst>
                                            <p:cond delay="0"/>
                                          </p:stCondLst>
                                        </p:cTn>
                                        <p:tgtEl>
                                          <p:spTgt spid="58"/>
                                        </p:tgtEl>
                                        <p:attrNameLst>
                                          <p:attrName>style.visibility</p:attrName>
                                        </p:attrNameLst>
                                      </p:cBhvr>
                                      <p:to>
                                        <p:strVal val="visible"/>
                                      </p:to>
                                    </p:set>
                                    <p:animEffect transition="in" filter="fade">
                                      <p:cBhvr>
                                        <p:cTn id="79" dur="500"/>
                                        <p:tgtEl>
                                          <p:spTgt spid="58"/>
                                        </p:tgtEl>
                                      </p:cBhvr>
                                    </p:animEffect>
                                  </p:childTnLst>
                                </p:cTn>
                              </p:par>
                              <p:par>
                                <p:cTn id="80" presetID="10" presetClass="entr" presetSubtype="0" fill="hold"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fade">
                                      <p:cBhvr>
                                        <p:cTn id="82" dur="500"/>
                                        <p:tgtEl>
                                          <p:spTgt spid="59"/>
                                        </p:tgtEl>
                                      </p:cBhvr>
                                    </p:animEffect>
                                  </p:childTnLst>
                                </p:cTn>
                              </p:par>
                              <p:par>
                                <p:cTn id="83" presetID="10" presetClass="entr" presetSubtype="0" fill="hold" nodeType="withEffect">
                                  <p:stCondLst>
                                    <p:cond delay="0"/>
                                  </p:stCondLst>
                                  <p:childTnLst>
                                    <p:set>
                                      <p:cBhvr>
                                        <p:cTn id="84" dur="1" fill="hold">
                                          <p:stCondLst>
                                            <p:cond delay="0"/>
                                          </p:stCondLst>
                                        </p:cTn>
                                        <p:tgtEl>
                                          <p:spTgt spid="60"/>
                                        </p:tgtEl>
                                        <p:attrNameLst>
                                          <p:attrName>style.visibility</p:attrName>
                                        </p:attrNameLst>
                                      </p:cBhvr>
                                      <p:to>
                                        <p:strVal val="visible"/>
                                      </p:to>
                                    </p:set>
                                    <p:animEffect transition="in" filter="fade">
                                      <p:cBhvr>
                                        <p:cTn id="85" dur="500"/>
                                        <p:tgtEl>
                                          <p:spTgt spid="60"/>
                                        </p:tgtEl>
                                      </p:cBhvr>
                                    </p:animEffect>
                                  </p:childTnLst>
                                </p:cTn>
                              </p:par>
                              <p:par>
                                <p:cTn id="86" presetID="10" presetClass="entr" presetSubtype="0" fill="hold" nodeType="withEffect">
                                  <p:stCondLst>
                                    <p:cond delay="0"/>
                                  </p:stCondLst>
                                  <p:childTnLst>
                                    <p:set>
                                      <p:cBhvr>
                                        <p:cTn id="87" dur="1" fill="hold">
                                          <p:stCondLst>
                                            <p:cond delay="0"/>
                                          </p:stCondLst>
                                        </p:cTn>
                                        <p:tgtEl>
                                          <p:spTgt spid="61"/>
                                        </p:tgtEl>
                                        <p:attrNameLst>
                                          <p:attrName>style.visibility</p:attrName>
                                        </p:attrNameLst>
                                      </p:cBhvr>
                                      <p:to>
                                        <p:strVal val="visible"/>
                                      </p:to>
                                    </p:set>
                                    <p:animEffect transition="in" filter="fade">
                                      <p:cBhvr>
                                        <p:cTn id="88" dur="500"/>
                                        <p:tgtEl>
                                          <p:spTgt spid="61"/>
                                        </p:tgtEl>
                                      </p:cBhvr>
                                    </p:animEffect>
                                  </p:childTnLst>
                                </p:cTn>
                              </p:par>
                              <p:par>
                                <p:cTn id="89" presetID="10" presetClass="entr" presetSubtype="0" fill="hold" nodeType="withEffect">
                                  <p:stCondLst>
                                    <p:cond delay="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500"/>
                                        <p:tgtEl>
                                          <p:spTgt spid="62"/>
                                        </p:tgtEl>
                                      </p:cBhvr>
                                    </p:animEffect>
                                  </p:childTnLst>
                                </p:cTn>
                              </p:par>
                              <p:par>
                                <p:cTn id="92" presetID="10" presetClass="entr" presetSubtype="0" fill="hold" nodeType="withEffect">
                                  <p:stCondLst>
                                    <p:cond delay="0"/>
                                  </p:stCondLst>
                                  <p:childTnLst>
                                    <p:set>
                                      <p:cBhvr>
                                        <p:cTn id="93" dur="1" fill="hold">
                                          <p:stCondLst>
                                            <p:cond delay="0"/>
                                          </p:stCondLst>
                                        </p:cTn>
                                        <p:tgtEl>
                                          <p:spTgt spid="63"/>
                                        </p:tgtEl>
                                        <p:attrNameLst>
                                          <p:attrName>style.visibility</p:attrName>
                                        </p:attrNameLst>
                                      </p:cBhvr>
                                      <p:to>
                                        <p:strVal val="visible"/>
                                      </p:to>
                                    </p:set>
                                    <p:animEffect transition="in" filter="fade">
                                      <p:cBhvr>
                                        <p:cTn id="94" dur="500"/>
                                        <p:tgtEl>
                                          <p:spTgt spid="63"/>
                                        </p:tgtEl>
                                      </p:cBhvr>
                                    </p:animEffect>
                                  </p:childTnLst>
                                </p:cTn>
                              </p:par>
                              <p:par>
                                <p:cTn id="95" presetID="10" presetClass="entr" presetSubtype="0" fill="hold" nodeType="withEffect">
                                  <p:stCondLst>
                                    <p:cond delay="0"/>
                                  </p:stCondLst>
                                  <p:childTnLst>
                                    <p:set>
                                      <p:cBhvr>
                                        <p:cTn id="96" dur="1" fill="hold">
                                          <p:stCondLst>
                                            <p:cond delay="0"/>
                                          </p:stCondLst>
                                        </p:cTn>
                                        <p:tgtEl>
                                          <p:spTgt spid="64"/>
                                        </p:tgtEl>
                                        <p:attrNameLst>
                                          <p:attrName>style.visibility</p:attrName>
                                        </p:attrNameLst>
                                      </p:cBhvr>
                                      <p:to>
                                        <p:strVal val="visible"/>
                                      </p:to>
                                    </p:set>
                                    <p:animEffect transition="in" filter="fade">
                                      <p:cBhvr>
                                        <p:cTn id="97" dur="500"/>
                                        <p:tgtEl>
                                          <p:spTgt spid="64"/>
                                        </p:tgtEl>
                                      </p:cBhvr>
                                    </p:animEffect>
                                  </p:childTnLst>
                                </p:cTn>
                              </p:par>
                              <p:par>
                                <p:cTn id="98" presetID="10" presetClass="entr" presetSubtype="0" fill="hold" nodeType="withEffect">
                                  <p:stCondLst>
                                    <p:cond delay="0"/>
                                  </p:stCondLst>
                                  <p:childTnLst>
                                    <p:set>
                                      <p:cBhvr>
                                        <p:cTn id="99" dur="1" fill="hold">
                                          <p:stCondLst>
                                            <p:cond delay="0"/>
                                          </p:stCondLst>
                                        </p:cTn>
                                        <p:tgtEl>
                                          <p:spTgt spid="65"/>
                                        </p:tgtEl>
                                        <p:attrNameLst>
                                          <p:attrName>style.visibility</p:attrName>
                                        </p:attrNameLst>
                                      </p:cBhvr>
                                      <p:to>
                                        <p:strVal val="visible"/>
                                      </p:to>
                                    </p:set>
                                    <p:animEffect transition="in" filter="fade">
                                      <p:cBhvr>
                                        <p:cTn id="100" dur="500"/>
                                        <p:tgtEl>
                                          <p:spTgt spid="65"/>
                                        </p:tgtEl>
                                      </p:cBhvr>
                                    </p:animEffect>
                                  </p:childTnLst>
                                </p:cTn>
                              </p:par>
                              <p:par>
                                <p:cTn id="101" presetID="10" presetClass="entr" presetSubtype="0" fill="hold" nodeType="withEffect">
                                  <p:stCondLst>
                                    <p:cond delay="0"/>
                                  </p:stCondLst>
                                  <p:childTnLst>
                                    <p:set>
                                      <p:cBhvr>
                                        <p:cTn id="102" dur="1" fill="hold">
                                          <p:stCondLst>
                                            <p:cond delay="0"/>
                                          </p:stCondLst>
                                        </p:cTn>
                                        <p:tgtEl>
                                          <p:spTgt spid="66"/>
                                        </p:tgtEl>
                                        <p:attrNameLst>
                                          <p:attrName>style.visibility</p:attrName>
                                        </p:attrNameLst>
                                      </p:cBhvr>
                                      <p:to>
                                        <p:strVal val="visible"/>
                                      </p:to>
                                    </p:set>
                                    <p:animEffect transition="in" filter="fade">
                                      <p:cBhvr>
                                        <p:cTn id="103" dur="500"/>
                                        <p:tgtEl>
                                          <p:spTgt spid="66"/>
                                        </p:tgtEl>
                                      </p:cBhvr>
                                    </p:animEffect>
                                  </p:childTnLst>
                                </p:cTn>
                              </p:par>
                              <p:par>
                                <p:cTn id="104" presetID="10" presetClass="entr" presetSubtype="0" fill="hold" nodeType="withEffect">
                                  <p:stCondLst>
                                    <p:cond delay="0"/>
                                  </p:stCondLst>
                                  <p:childTnLst>
                                    <p:set>
                                      <p:cBhvr>
                                        <p:cTn id="105" dur="1" fill="hold">
                                          <p:stCondLst>
                                            <p:cond delay="0"/>
                                          </p:stCondLst>
                                        </p:cTn>
                                        <p:tgtEl>
                                          <p:spTgt spid="67"/>
                                        </p:tgtEl>
                                        <p:attrNameLst>
                                          <p:attrName>style.visibility</p:attrName>
                                        </p:attrNameLst>
                                      </p:cBhvr>
                                      <p:to>
                                        <p:strVal val="visible"/>
                                      </p:to>
                                    </p:set>
                                    <p:animEffect transition="in" filter="fade">
                                      <p:cBhvr>
                                        <p:cTn id="106" dur="500"/>
                                        <p:tgtEl>
                                          <p:spTgt spid="67"/>
                                        </p:tgtEl>
                                      </p:cBhvr>
                                    </p:animEffect>
                                  </p:childTnLst>
                                </p:cTn>
                              </p:par>
                              <p:par>
                                <p:cTn id="107" presetID="10" presetClass="entr" presetSubtype="0" fill="hold" nodeType="withEffect">
                                  <p:stCondLst>
                                    <p:cond delay="0"/>
                                  </p:stCondLst>
                                  <p:childTnLst>
                                    <p:set>
                                      <p:cBhvr>
                                        <p:cTn id="108" dur="1" fill="hold">
                                          <p:stCondLst>
                                            <p:cond delay="0"/>
                                          </p:stCondLst>
                                        </p:cTn>
                                        <p:tgtEl>
                                          <p:spTgt spid="68"/>
                                        </p:tgtEl>
                                        <p:attrNameLst>
                                          <p:attrName>style.visibility</p:attrName>
                                        </p:attrNameLst>
                                      </p:cBhvr>
                                      <p:to>
                                        <p:strVal val="visible"/>
                                      </p:to>
                                    </p:set>
                                    <p:animEffect transition="in" filter="fade">
                                      <p:cBhvr>
                                        <p:cTn id="109" dur="500"/>
                                        <p:tgtEl>
                                          <p:spTgt spid="68"/>
                                        </p:tgtEl>
                                      </p:cBhvr>
                                    </p:animEffect>
                                  </p:childTnLst>
                                </p:cTn>
                              </p:par>
                              <p:par>
                                <p:cTn id="110" presetID="10" presetClass="entr" presetSubtype="0" fill="hold" nodeType="withEffect">
                                  <p:stCondLst>
                                    <p:cond delay="0"/>
                                  </p:stCondLst>
                                  <p:childTnLst>
                                    <p:set>
                                      <p:cBhvr>
                                        <p:cTn id="111" dur="1" fill="hold">
                                          <p:stCondLst>
                                            <p:cond delay="0"/>
                                          </p:stCondLst>
                                        </p:cTn>
                                        <p:tgtEl>
                                          <p:spTgt spid="69"/>
                                        </p:tgtEl>
                                        <p:attrNameLst>
                                          <p:attrName>style.visibility</p:attrName>
                                        </p:attrNameLst>
                                      </p:cBhvr>
                                      <p:to>
                                        <p:strVal val="visible"/>
                                      </p:to>
                                    </p:set>
                                    <p:animEffect transition="in" filter="fade">
                                      <p:cBhvr>
                                        <p:cTn id="112" dur="500"/>
                                        <p:tgtEl>
                                          <p:spTgt spid="69"/>
                                        </p:tgtEl>
                                      </p:cBhvr>
                                    </p:animEffect>
                                  </p:childTnLst>
                                </p:cTn>
                              </p:par>
                              <p:par>
                                <p:cTn id="113" presetID="10" presetClass="entr" presetSubtype="0" fill="hold" nodeType="withEffect">
                                  <p:stCondLst>
                                    <p:cond delay="0"/>
                                  </p:stCondLst>
                                  <p:childTnLst>
                                    <p:set>
                                      <p:cBhvr>
                                        <p:cTn id="114" dur="1" fill="hold">
                                          <p:stCondLst>
                                            <p:cond delay="0"/>
                                          </p:stCondLst>
                                        </p:cTn>
                                        <p:tgtEl>
                                          <p:spTgt spid="104"/>
                                        </p:tgtEl>
                                        <p:attrNameLst>
                                          <p:attrName>style.visibility</p:attrName>
                                        </p:attrNameLst>
                                      </p:cBhvr>
                                      <p:to>
                                        <p:strVal val="visible"/>
                                      </p:to>
                                    </p:set>
                                    <p:animEffect transition="in" filter="fade">
                                      <p:cBhvr>
                                        <p:cTn id="115" dur="500"/>
                                        <p:tgtEl>
                                          <p:spTgt spid="104"/>
                                        </p:tgtEl>
                                      </p:cBhvr>
                                    </p:animEffect>
                                  </p:childTnLst>
                                </p:cTn>
                              </p:par>
                              <p:par>
                                <p:cTn id="116" presetID="10" presetClass="entr" presetSubtype="0" fill="hold" nodeType="withEffect">
                                  <p:stCondLst>
                                    <p:cond delay="0"/>
                                  </p:stCondLst>
                                  <p:childTnLst>
                                    <p:set>
                                      <p:cBhvr>
                                        <p:cTn id="117" dur="1" fill="hold">
                                          <p:stCondLst>
                                            <p:cond delay="0"/>
                                          </p:stCondLst>
                                        </p:cTn>
                                        <p:tgtEl>
                                          <p:spTgt spid="105"/>
                                        </p:tgtEl>
                                        <p:attrNameLst>
                                          <p:attrName>style.visibility</p:attrName>
                                        </p:attrNameLst>
                                      </p:cBhvr>
                                      <p:to>
                                        <p:strVal val="visible"/>
                                      </p:to>
                                    </p:set>
                                    <p:animEffect transition="in" filter="fade">
                                      <p:cBhvr>
                                        <p:cTn id="118" dur="500"/>
                                        <p:tgtEl>
                                          <p:spTgt spid="105"/>
                                        </p:tgtEl>
                                      </p:cBhvr>
                                    </p:animEffect>
                                  </p:childTnLst>
                                </p:cTn>
                              </p:par>
                              <p:par>
                                <p:cTn id="119" presetID="10" presetClass="entr" presetSubtype="0" fill="hold" nodeType="withEffect">
                                  <p:stCondLst>
                                    <p:cond delay="0"/>
                                  </p:stCondLst>
                                  <p:childTnLst>
                                    <p:set>
                                      <p:cBhvr>
                                        <p:cTn id="120" dur="1" fill="hold">
                                          <p:stCondLst>
                                            <p:cond delay="0"/>
                                          </p:stCondLst>
                                        </p:cTn>
                                        <p:tgtEl>
                                          <p:spTgt spid="106"/>
                                        </p:tgtEl>
                                        <p:attrNameLst>
                                          <p:attrName>style.visibility</p:attrName>
                                        </p:attrNameLst>
                                      </p:cBhvr>
                                      <p:to>
                                        <p:strVal val="visible"/>
                                      </p:to>
                                    </p:set>
                                    <p:animEffect transition="in" filter="fade">
                                      <p:cBhvr>
                                        <p:cTn id="121" dur="500"/>
                                        <p:tgtEl>
                                          <p:spTgt spid="106"/>
                                        </p:tgtEl>
                                      </p:cBhvr>
                                    </p:animEffect>
                                  </p:childTnLst>
                                </p:cTn>
                              </p:par>
                              <p:par>
                                <p:cTn id="122" presetID="10" presetClass="entr" presetSubtype="0" fill="hold" nodeType="withEffect">
                                  <p:stCondLst>
                                    <p:cond delay="0"/>
                                  </p:stCondLst>
                                  <p:childTnLst>
                                    <p:set>
                                      <p:cBhvr>
                                        <p:cTn id="123" dur="1" fill="hold">
                                          <p:stCondLst>
                                            <p:cond delay="0"/>
                                          </p:stCondLst>
                                        </p:cTn>
                                        <p:tgtEl>
                                          <p:spTgt spid="107"/>
                                        </p:tgtEl>
                                        <p:attrNameLst>
                                          <p:attrName>style.visibility</p:attrName>
                                        </p:attrNameLst>
                                      </p:cBhvr>
                                      <p:to>
                                        <p:strVal val="visible"/>
                                      </p:to>
                                    </p:set>
                                    <p:animEffect transition="in" filter="fade">
                                      <p:cBhvr>
                                        <p:cTn id="124" dur="500"/>
                                        <p:tgtEl>
                                          <p:spTgt spid="107"/>
                                        </p:tgtEl>
                                      </p:cBhvr>
                                    </p:animEffect>
                                  </p:childTnLst>
                                </p:cTn>
                              </p:par>
                              <p:par>
                                <p:cTn id="125" presetID="10" presetClass="entr" presetSubtype="0" fill="hold" nodeType="withEffect">
                                  <p:stCondLst>
                                    <p:cond delay="0"/>
                                  </p:stCondLst>
                                  <p:childTnLst>
                                    <p:set>
                                      <p:cBhvr>
                                        <p:cTn id="126" dur="1" fill="hold">
                                          <p:stCondLst>
                                            <p:cond delay="0"/>
                                          </p:stCondLst>
                                        </p:cTn>
                                        <p:tgtEl>
                                          <p:spTgt spid="108"/>
                                        </p:tgtEl>
                                        <p:attrNameLst>
                                          <p:attrName>style.visibility</p:attrName>
                                        </p:attrNameLst>
                                      </p:cBhvr>
                                      <p:to>
                                        <p:strVal val="visible"/>
                                      </p:to>
                                    </p:set>
                                    <p:animEffect transition="in" filter="fade">
                                      <p:cBhvr>
                                        <p:cTn id="127" dur="500"/>
                                        <p:tgtEl>
                                          <p:spTgt spid="108"/>
                                        </p:tgtEl>
                                      </p:cBhvr>
                                    </p:animEffect>
                                  </p:childTnLst>
                                </p:cTn>
                              </p:par>
                              <p:par>
                                <p:cTn id="128" presetID="10" presetClass="entr" presetSubtype="0" fill="hold" nodeType="withEffect">
                                  <p:stCondLst>
                                    <p:cond delay="0"/>
                                  </p:stCondLst>
                                  <p:childTnLst>
                                    <p:set>
                                      <p:cBhvr>
                                        <p:cTn id="129" dur="1" fill="hold">
                                          <p:stCondLst>
                                            <p:cond delay="0"/>
                                          </p:stCondLst>
                                        </p:cTn>
                                        <p:tgtEl>
                                          <p:spTgt spid="109"/>
                                        </p:tgtEl>
                                        <p:attrNameLst>
                                          <p:attrName>style.visibility</p:attrName>
                                        </p:attrNameLst>
                                      </p:cBhvr>
                                      <p:to>
                                        <p:strVal val="visible"/>
                                      </p:to>
                                    </p:set>
                                    <p:animEffect transition="in" filter="fade">
                                      <p:cBhvr>
                                        <p:cTn id="130"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1" y="1125300"/>
            <a:ext cx="6017343" cy="461665"/>
          </a:xfrm>
          <a:prstGeom prst="rect">
            <a:avLst/>
          </a:prstGeom>
          <a:solidFill>
            <a:srgbClr val="C00000"/>
          </a:solidFill>
        </p:spPr>
        <p:txBody>
          <a:bodyPr wrap="square">
            <a:spAutoFit/>
          </a:bodyPr>
          <a:lstStyle/>
          <a:p>
            <a:r>
              <a:rPr lang="es-MX" sz="2400" dirty="0" smtClean="0">
                <a:solidFill>
                  <a:schemeClr val="bg1"/>
                </a:solidFill>
              </a:rPr>
              <a:t>Muestreo Aleatorio Simple (MIA)</a:t>
            </a:r>
            <a:endParaRPr lang="es-MX" sz="2400" dirty="0">
              <a:solidFill>
                <a:schemeClr val="bg1"/>
              </a:solidFill>
            </a:endParaRPr>
          </a:p>
        </p:txBody>
      </p:sp>
      <p:sp>
        <p:nvSpPr>
          <p:cNvPr id="8" name="Rectángulo 7"/>
          <p:cNvSpPr/>
          <p:nvPr/>
        </p:nvSpPr>
        <p:spPr>
          <a:xfrm>
            <a:off x="6017343" y="1125299"/>
            <a:ext cx="6174658" cy="461665"/>
          </a:xfrm>
          <a:prstGeom prst="rect">
            <a:avLst/>
          </a:prstGeom>
          <a:solidFill>
            <a:srgbClr val="C00000">
              <a:alpha val="67000"/>
            </a:srgbClr>
          </a:solidFill>
        </p:spPr>
        <p:txBody>
          <a:bodyPr wrap="square">
            <a:spAutoFit/>
          </a:bodyPr>
          <a:lstStyle/>
          <a:p>
            <a:r>
              <a:rPr lang="es-MX" sz="2400" dirty="0" smtClean="0">
                <a:solidFill>
                  <a:schemeClr val="bg1"/>
                </a:solidFill>
              </a:rPr>
              <a:t>Muestreo Sistemático</a:t>
            </a:r>
            <a:endParaRPr lang="es-MX" sz="2400" dirty="0">
              <a:solidFill>
                <a:schemeClr val="bg1"/>
              </a:solidFill>
            </a:endParaRPr>
          </a:p>
        </p:txBody>
      </p:sp>
      <p:sp>
        <p:nvSpPr>
          <p:cNvPr id="13" name="Rectángulo 12"/>
          <p:cNvSpPr/>
          <p:nvPr/>
        </p:nvSpPr>
        <p:spPr>
          <a:xfrm>
            <a:off x="0" y="-37294"/>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smtClean="0"/>
              <a:t>        </a:t>
            </a:r>
            <a:r>
              <a:rPr lang="es-CR" sz="2400" dirty="0" smtClean="0">
                <a:latin typeface="Century Gothic" panose="020B0502020202020204" pitchFamily="34" charset="0"/>
              </a:rPr>
              <a:t>MUESTREO PROBABILÍSTICO</a:t>
            </a:r>
            <a:endParaRPr lang="es-CR" sz="2400" dirty="0">
              <a:latin typeface="Book Antiqua" panose="02040602050305030304" pitchFamily="18" charset="0"/>
            </a:endParaRPr>
          </a:p>
        </p:txBody>
      </p:sp>
      <p:sp>
        <p:nvSpPr>
          <p:cNvPr id="2" name="Rectángulo 1"/>
          <p:cNvSpPr/>
          <p:nvPr/>
        </p:nvSpPr>
        <p:spPr>
          <a:xfrm>
            <a:off x="290052" y="1741352"/>
            <a:ext cx="5727290" cy="5293757"/>
          </a:xfrm>
          <a:prstGeom prst="rect">
            <a:avLst/>
          </a:prstGeom>
        </p:spPr>
        <p:txBody>
          <a:bodyPr wrap="square">
            <a:spAutoFit/>
          </a:bodyPr>
          <a:lstStyle/>
          <a:p>
            <a:pPr algn="just"/>
            <a:r>
              <a:rPr lang="es-CR" sz="1600" dirty="0">
                <a:solidFill>
                  <a:srgbClr val="FF0000"/>
                </a:solidFill>
                <a:latin typeface="Century Gothic" panose="020B0502020202020204" pitchFamily="34" charset="0"/>
              </a:rPr>
              <a:t>La selección de la muestra se realiza en una sola etapa, directamente y sin reemplazamientos.</a:t>
            </a:r>
          </a:p>
          <a:p>
            <a:pPr algn="just"/>
            <a:endParaRPr lang="es-CR" sz="1600" dirty="0" smtClean="0">
              <a:solidFill>
                <a:srgbClr val="FF0000"/>
              </a:solidFill>
              <a:latin typeface="Century Gothic" panose="020B0502020202020204" pitchFamily="34" charset="0"/>
            </a:endParaRPr>
          </a:p>
          <a:p>
            <a:pPr algn="just"/>
            <a:r>
              <a:rPr lang="es-CR" sz="1600" dirty="0" smtClean="0">
                <a:solidFill>
                  <a:srgbClr val="FF0000"/>
                </a:solidFill>
                <a:latin typeface="Century Gothic" panose="020B0502020202020204" pitchFamily="34" charset="0"/>
              </a:rPr>
              <a:t>Se </a:t>
            </a:r>
            <a:r>
              <a:rPr lang="es-CR" sz="1600" dirty="0">
                <a:solidFill>
                  <a:srgbClr val="FF0000"/>
                </a:solidFill>
                <a:latin typeface="Century Gothic" panose="020B0502020202020204" pitchFamily="34" charset="0"/>
              </a:rPr>
              <a:t>aplica fundamentalmente en investigaciones sobre poblaciones pequeñas y plenamente identificables, por ejemplo </a:t>
            </a:r>
            <a:r>
              <a:rPr lang="es-CR" sz="1600" b="1" dirty="0">
                <a:solidFill>
                  <a:srgbClr val="FF0000"/>
                </a:solidFill>
                <a:latin typeface="Century Gothic" panose="020B0502020202020204" pitchFamily="34" charset="0"/>
              </a:rPr>
              <a:t>cuando disponemos de la lista completa de todos los elementos del universo.</a:t>
            </a:r>
          </a:p>
          <a:p>
            <a:pPr algn="just"/>
            <a:endParaRPr lang="es-CR" sz="1600" b="1" dirty="0" smtClean="0">
              <a:solidFill>
                <a:srgbClr val="FF0000"/>
              </a:solidFill>
              <a:latin typeface="Century Gothic" panose="020B0502020202020204" pitchFamily="34" charset="0"/>
            </a:endParaRPr>
          </a:p>
          <a:p>
            <a:pPr algn="just"/>
            <a:r>
              <a:rPr lang="es-CR" sz="1600" b="1" dirty="0" smtClean="0">
                <a:solidFill>
                  <a:srgbClr val="FF0000"/>
                </a:solidFill>
                <a:latin typeface="Century Gothic" panose="020B0502020202020204" pitchFamily="34" charset="0"/>
              </a:rPr>
              <a:t>Ventajas</a:t>
            </a:r>
            <a:endParaRPr lang="es-CR" sz="1600" b="1" dirty="0">
              <a:solidFill>
                <a:srgbClr val="FF0000"/>
              </a:solidFill>
              <a:latin typeface="Century Gothic" panose="020B0502020202020204" pitchFamily="34" charset="0"/>
            </a:endParaRPr>
          </a:p>
          <a:p>
            <a:pPr marL="285750" indent="-285750" algn="just">
              <a:buFont typeface="Arial" panose="020B0604020202020204" pitchFamily="34" charset="0"/>
              <a:buChar char="•"/>
            </a:pPr>
            <a:r>
              <a:rPr lang="es-CR" sz="1600" dirty="0">
                <a:solidFill>
                  <a:srgbClr val="FF0000"/>
                </a:solidFill>
                <a:latin typeface="Century Gothic" panose="020B0502020202020204" pitchFamily="34" charset="0"/>
              </a:rPr>
              <a:t>Es sumamente sencillo y de fácil comprensión.</a:t>
            </a:r>
          </a:p>
          <a:p>
            <a:pPr marL="285750" indent="-285750" algn="just">
              <a:buFont typeface="Arial" panose="020B0604020202020204" pitchFamily="34" charset="0"/>
              <a:buChar char="•"/>
            </a:pPr>
            <a:r>
              <a:rPr lang="es-CR" sz="1600" dirty="0">
                <a:solidFill>
                  <a:srgbClr val="FF0000"/>
                </a:solidFill>
                <a:latin typeface="Century Gothic" panose="020B0502020202020204" pitchFamily="34" charset="0"/>
              </a:rPr>
              <a:t>Permite el cálculo rápido de medias y varianzas.</a:t>
            </a:r>
          </a:p>
          <a:p>
            <a:pPr marL="285750" indent="-285750" algn="just">
              <a:buFont typeface="Arial" panose="020B0604020202020204" pitchFamily="34" charset="0"/>
              <a:buChar char="•"/>
            </a:pPr>
            <a:r>
              <a:rPr lang="es-CR" sz="1600" dirty="0">
                <a:solidFill>
                  <a:srgbClr val="FF0000"/>
                </a:solidFill>
                <a:latin typeface="Century Gothic" panose="020B0502020202020204" pitchFamily="34" charset="0"/>
              </a:rPr>
              <a:t>Está basado en la teoría estadística, por esta razón existen paquetes informáticos analizar todos los datos.</a:t>
            </a:r>
          </a:p>
          <a:p>
            <a:pPr algn="just"/>
            <a:endParaRPr lang="es-CR" sz="1600" dirty="0" smtClean="0">
              <a:solidFill>
                <a:srgbClr val="FF0000"/>
              </a:solidFill>
              <a:latin typeface="Century Gothic" panose="020B0502020202020204" pitchFamily="34" charset="0"/>
            </a:endParaRPr>
          </a:p>
          <a:p>
            <a:pPr algn="just"/>
            <a:r>
              <a:rPr lang="es-CR" sz="1600" b="1" dirty="0" smtClean="0">
                <a:solidFill>
                  <a:srgbClr val="FF0000"/>
                </a:solidFill>
                <a:latin typeface="Century Gothic" panose="020B0502020202020204" pitchFamily="34" charset="0"/>
              </a:rPr>
              <a:t>Desventajas</a:t>
            </a:r>
            <a:endParaRPr lang="es-CR" sz="1600" b="1" dirty="0">
              <a:solidFill>
                <a:srgbClr val="FF0000"/>
              </a:solidFill>
              <a:latin typeface="Century Gothic" panose="020B0502020202020204" pitchFamily="34" charset="0"/>
            </a:endParaRPr>
          </a:p>
          <a:p>
            <a:pPr marL="285750" indent="-285750" algn="just">
              <a:buFont typeface="Arial" panose="020B0604020202020204" pitchFamily="34" charset="0"/>
              <a:buChar char="•"/>
            </a:pPr>
            <a:r>
              <a:rPr lang="es-CR" sz="1600" dirty="0">
                <a:solidFill>
                  <a:srgbClr val="FF0000"/>
                </a:solidFill>
                <a:latin typeface="Century Gothic" panose="020B0502020202020204" pitchFamily="34" charset="0"/>
              </a:rPr>
              <a:t>Requiere que se posea un listado completo de toda la población.</a:t>
            </a:r>
          </a:p>
          <a:p>
            <a:pPr marL="285750" indent="-285750" algn="just">
              <a:buFont typeface="Arial" panose="020B0604020202020204" pitchFamily="34" charset="0"/>
              <a:buChar char="•"/>
            </a:pPr>
            <a:r>
              <a:rPr lang="es-CR" sz="1600" dirty="0">
                <a:solidFill>
                  <a:srgbClr val="FF0000"/>
                </a:solidFill>
                <a:latin typeface="Century Gothic" panose="020B0502020202020204" pitchFamily="34" charset="0"/>
              </a:rPr>
              <a:t>El trabajar con muestras pequeñas es posible que no represente a la población adecuadamente.</a:t>
            </a:r>
          </a:p>
          <a:p>
            <a:pPr>
              <a:buFont typeface="Arial" panose="020B0604020202020204" pitchFamily="34" charset="0"/>
              <a:buChar char="•"/>
            </a:pPr>
            <a:endParaRPr lang="es-CR" b="0" i="0" dirty="0">
              <a:solidFill>
                <a:srgbClr val="FF0000"/>
              </a:solidFill>
              <a:effectLst/>
              <a:latin typeface="Lato"/>
            </a:endParaRPr>
          </a:p>
        </p:txBody>
      </p:sp>
      <p:sp>
        <p:nvSpPr>
          <p:cNvPr id="5" name="Rectángulo 4"/>
          <p:cNvSpPr/>
          <p:nvPr/>
        </p:nvSpPr>
        <p:spPr>
          <a:xfrm>
            <a:off x="6096000" y="1741352"/>
            <a:ext cx="5549174" cy="4524315"/>
          </a:xfrm>
          <a:prstGeom prst="rect">
            <a:avLst/>
          </a:prstGeom>
        </p:spPr>
        <p:txBody>
          <a:bodyPr wrap="square">
            <a:spAutoFit/>
          </a:bodyPr>
          <a:lstStyle/>
          <a:p>
            <a:pPr algn="just"/>
            <a:r>
              <a:rPr lang="es-CR" sz="1200" dirty="0">
                <a:solidFill>
                  <a:srgbClr val="FF0000"/>
                </a:solidFill>
                <a:latin typeface="Century Gothic" panose="020B0502020202020204" pitchFamily="34" charset="0"/>
              </a:rPr>
              <a:t>Se utiliza en muestras ordenadas. Consiste en seleccionar al azar un elemento y a partir de él, incrementando un intervalo fijo, seleccionar toda la muestra</a:t>
            </a:r>
            <a:r>
              <a:rPr lang="es-CR" sz="1200" dirty="0" smtClean="0">
                <a:solidFill>
                  <a:srgbClr val="FF0000"/>
                </a:solidFill>
                <a:latin typeface="Century Gothic" panose="020B0502020202020204" pitchFamily="34" charset="0"/>
              </a:rPr>
              <a:t>.</a:t>
            </a:r>
          </a:p>
          <a:p>
            <a:pPr algn="just"/>
            <a:endParaRPr lang="es-CR" sz="1200" dirty="0">
              <a:solidFill>
                <a:srgbClr val="FF0000"/>
              </a:solidFill>
              <a:latin typeface="Century Gothic" panose="020B0502020202020204" pitchFamily="34" charset="0"/>
            </a:endParaRPr>
          </a:p>
          <a:p>
            <a:pPr algn="just"/>
            <a:r>
              <a:rPr lang="es-CR" sz="1200" b="1" dirty="0">
                <a:solidFill>
                  <a:srgbClr val="FF0000"/>
                </a:solidFill>
                <a:latin typeface="Century Gothic" panose="020B0502020202020204" pitchFamily="34" charset="0"/>
              </a:rPr>
              <a:t>Procedimiento</a:t>
            </a:r>
          </a:p>
          <a:p>
            <a:pPr algn="just"/>
            <a:r>
              <a:rPr lang="es-CR" sz="1200" dirty="0">
                <a:solidFill>
                  <a:srgbClr val="FF0000"/>
                </a:solidFill>
                <a:latin typeface="Century Gothic" panose="020B0502020202020204" pitchFamily="34" charset="0"/>
              </a:rPr>
              <a:t>N: Tamaño del universo  n: el tamaño de la muestra</a:t>
            </a:r>
          </a:p>
          <a:p>
            <a:pPr algn="just"/>
            <a:r>
              <a:rPr lang="es-CR" sz="1200" dirty="0">
                <a:solidFill>
                  <a:srgbClr val="FF0000"/>
                </a:solidFill>
                <a:latin typeface="Century Gothic" panose="020B0502020202020204" pitchFamily="34" charset="0"/>
              </a:rPr>
              <a:t>Primero se determina de qué tamaño es la muestra, una vez determinado el tamaño, se calcula el coeficiente de elevación, esto es, el cociente, la división, entre el tamaño del universo y el tamaño de la muestra.</a:t>
            </a:r>
          </a:p>
          <a:p>
            <a:pPr algn="just"/>
            <a:r>
              <a:rPr lang="es-CR" sz="1200" dirty="0">
                <a:solidFill>
                  <a:srgbClr val="FF0000"/>
                </a:solidFill>
                <a:latin typeface="Century Gothic" panose="020B0502020202020204" pitchFamily="34" charset="0"/>
              </a:rPr>
              <a:t>Se opta por un número al azar que sea como el máximo coeficiente de elevación, un número entre 1 y K, a este número se le nombrará “i”.</a:t>
            </a:r>
          </a:p>
          <a:p>
            <a:pPr algn="just"/>
            <a:r>
              <a:rPr lang="es-CR" sz="1200" dirty="0">
                <a:solidFill>
                  <a:srgbClr val="FF0000"/>
                </a:solidFill>
                <a:latin typeface="Century Gothic" panose="020B0502020202020204" pitchFamily="34" charset="0"/>
              </a:rPr>
              <a:t>Se debe de contar con un listado de todos los elementos del universo, donde </a:t>
            </a:r>
            <a:r>
              <a:rPr lang="es-CR" sz="1200" dirty="0" err="1">
                <a:solidFill>
                  <a:srgbClr val="FF0000"/>
                </a:solidFill>
                <a:latin typeface="Century Gothic" panose="020B0502020202020204" pitchFamily="34" charset="0"/>
              </a:rPr>
              <a:t>i+K</a:t>
            </a:r>
            <a:r>
              <a:rPr lang="es-CR" sz="1200" dirty="0">
                <a:solidFill>
                  <a:srgbClr val="FF0000"/>
                </a:solidFill>
                <a:latin typeface="Century Gothic" panose="020B0502020202020204" pitchFamily="34" charset="0"/>
              </a:rPr>
              <a:t>, i+2K, i+3K, i+4K, i+5K… de tal manera que se continúe hasta completar toda la muestra.</a:t>
            </a:r>
          </a:p>
          <a:p>
            <a:pPr algn="just"/>
            <a:endParaRPr lang="es-CR" sz="1200" b="1" dirty="0" smtClean="0">
              <a:solidFill>
                <a:srgbClr val="FF0000"/>
              </a:solidFill>
              <a:latin typeface="Century Gothic" panose="020B0502020202020204" pitchFamily="34" charset="0"/>
            </a:endParaRPr>
          </a:p>
          <a:p>
            <a:pPr algn="just"/>
            <a:r>
              <a:rPr lang="es-CR" sz="1200" b="1" dirty="0" smtClean="0">
                <a:solidFill>
                  <a:srgbClr val="FF0000"/>
                </a:solidFill>
                <a:latin typeface="Century Gothic" panose="020B0502020202020204" pitchFamily="34" charset="0"/>
              </a:rPr>
              <a:t>Ventajas</a:t>
            </a:r>
            <a:endParaRPr lang="es-CR" sz="1200" b="1" dirty="0">
              <a:solidFill>
                <a:srgbClr val="FF0000"/>
              </a:solidFill>
              <a:latin typeface="Century Gothic" panose="020B0502020202020204" pitchFamily="34" charset="0"/>
            </a:endParaRPr>
          </a:p>
          <a:p>
            <a:pPr algn="just">
              <a:buFont typeface="Arial" panose="020B0604020202020204" pitchFamily="34" charset="0"/>
              <a:buChar char="•"/>
            </a:pPr>
            <a:r>
              <a:rPr lang="es-CR" sz="1200" dirty="0">
                <a:solidFill>
                  <a:srgbClr val="FF0000"/>
                </a:solidFill>
                <a:latin typeface="Century Gothic" panose="020B0502020202020204" pitchFamily="34" charset="0"/>
              </a:rPr>
              <a:t>Es de fácil aplicación.</a:t>
            </a:r>
          </a:p>
          <a:p>
            <a:pPr algn="just">
              <a:buFont typeface="Arial" panose="020B0604020202020204" pitchFamily="34" charset="0"/>
              <a:buChar char="•"/>
            </a:pPr>
            <a:r>
              <a:rPr lang="es-CR" sz="1200" dirty="0">
                <a:solidFill>
                  <a:srgbClr val="FF0000"/>
                </a:solidFill>
                <a:latin typeface="Century Gothic" panose="020B0502020202020204" pitchFamily="34" charset="0"/>
              </a:rPr>
              <a:t>En algunas ocasiones no es necesario tener un listado de toda la población.</a:t>
            </a:r>
          </a:p>
          <a:p>
            <a:pPr algn="just"/>
            <a:endParaRPr lang="es-CR" sz="1200" dirty="0" smtClean="0">
              <a:solidFill>
                <a:srgbClr val="FF0000"/>
              </a:solidFill>
              <a:latin typeface="Century Gothic" panose="020B0502020202020204" pitchFamily="34" charset="0"/>
            </a:endParaRPr>
          </a:p>
          <a:p>
            <a:pPr algn="just"/>
            <a:r>
              <a:rPr lang="es-CR" sz="1200" b="1" dirty="0" smtClean="0">
                <a:solidFill>
                  <a:srgbClr val="FF0000"/>
                </a:solidFill>
                <a:latin typeface="Century Gothic" panose="020B0502020202020204" pitchFamily="34" charset="0"/>
              </a:rPr>
              <a:t>Desventajas</a:t>
            </a:r>
            <a:endParaRPr lang="es-CR" sz="1200" b="1" dirty="0">
              <a:solidFill>
                <a:srgbClr val="FF0000"/>
              </a:solidFill>
              <a:latin typeface="Century Gothic" panose="020B0502020202020204" pitchFamily="34" charset="0"/>
            </a:endParaRPr>
          </a:p>
          <a:p>
            <a:pPr algn="just">
              <a:buFont typeface="Arial" panose="020B0604020202020204" pitchFamily="34" charset="0"/>
              <a:buChar char="•"/>
            </a:pPr>
            <a:r>
              <a:rPr lang="es-CR" sz="1200" dirty="0">
                <a:solidFill>
                  <a:srgbClr val="FF0000"/>
                </a:solidFill>
                <a:latin typeface="Century Gothic" panose="020B0502020202020204" pitchFamily="34" charset="0"/>
              </a:rPr>
              <a:t>Si la constante de muestreo está asociada con el fenómeno de interés, se pueden hallar estimaciones desniveladas.</a:t>
            </a:r>
          </a:p>
        </p:txBody>
      </p:sp>
    </p:spTree>
    <p:extLst>
      <p:ext uri="{BB962C8B-B14F-4D97-AF65-F5344CB8AC3E}">
        <p14:creationId xmlns:p14="http://schemas.microsoft.com/office/powerpoint/2010/main" val="2454890631"/>
      </p:ext>
    </p:extLst>
  </p:cSld>
  <p:clrMapOvr>
    <a:masterClrMapping/>
  </p:clrMapOvr>
  <p:transition spd="slow">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p:cNvSpPr/>
          <p:nvPr/>
        </p:nvSpPr>
        <p:spPr>
          <a:xfrm>
            <a:off x="0" y="-37294"/>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smtClean="0"/>
              <a:t>        </a:t>
            </a:r>
            <a:r>
              <a:rPr lang="es-CR" sz="2400" dirty="0" smtClean="0">
                <a:latin typeface="Century Gothic" panose="020B0502020202020204" pitchFamily="34" charset="0"/>
              </a:rPr>
              <a:t>MUESTREO PROBABILÍSTICO</a:t>
            </a:r>
            <a:endParaRPr lang="es-CR" sz="2400" dirty="0">
              <a:latin typeface="Book Antiqua" panose="02040602050305030304" pitchFamily="18" charset="0"/>
            </a:endParaRPr>
          </a:p>
        </p:txBody>
      </p:sp>
      <p:sp>
        <p:nvSpPr>
          <p:cNvPr id="7" name="Rectángulo 6"/>
          <p:cNvSpPr/>
          <p:nvPr/>
        </p:nvSpPr>
        <p:spPr>
          <a:xfrm>
            <a:off x="-2" y="1115020"/>
            <a:ext cx="6017344" cy="461665"/>
          </a:xfrm>
          <a:prstGeom prst="rect">
            <a:avLst/>
          </a:prstGeom>
          <a:solidFill>
            <a:srgbClr val="C00000">
              <a:alpha val="46000"/>
            </a:srgbClr>
          </a:solidFill>
        </p:spPr>
        <p:txBody>
          <a:bodyPr wrap="square">
            <a:spAutoFit/>
          </a:bodyPr>
          <a:lstStyle/>
          <a:p>
            <a:r>
              <a:rPr lang="es-MX" sz="2400" dirty="0" smtClean="0">
                <a:solidFill>
                  <a:schemeClr val="bg1"/>
                </a:solidFill>
              </a:rPr>
              <a:t>Muestreo Estratificado</a:t>
            </a:r>
            <a:endParaRPr lang="es-MX" sz="2400" dirty="0">
              <a:solidFill>
                <a:schemeClr val="bg1"/>
              </a:solidFill>
            </a:endParaRPr>
          </a:p>
        </p:txBody>
      </p:sp>
      <p:sp>
        <p:nvSpPr>
          <p:cNvPr id="11" name="Rectángulo 10"/>
          <p:cNvSpPr/>
          <p:nvPr/>
        </p:nvSpPr>
        <p:spPr>
          <a:xfrm>
            <a:off x="6017343" y="1120079"/>
            <a:ext cx="6174658" cy="461665"/>
          </a:xfrm>
          <a:prstGeom prst="rect">
            <a:avLst/>
          </a:prstGeom>
          <a:solidFill>
            <a:srgbClr val="C00000">
              <a:alpha val="34000"/>
            </a:srgbClr>
          </a:solidFill>
        </p:spPr>
        <p:txBody>
          <a:bodyPr wrap="square">
            <a:spAutoFit/>
          </a:bodyPr>
          <a:lstStyle/>
          <a:p>
            <a:r>
              <a:rPr lang="es-MX" sz="2400" dirty="0" smtClean="0">
                <a:solidFill>
                  <a:schemeClr val="bg1"/>
                </a:solidFill>
              </a:rPr>
              <a:t>Muestreo Polietápico</a:t>
            </a:r>
            <a:endParaRPr lang="es-MX" sz="2400" dirty="0">
              <a:solidFill>
                <a:schemeClr val="bg1"/>
              </a:solidFill>
            </a:endParaRPr>
          </a:p>
        </p:txBody>
      </p:sp>
      <p:sp>
        <p:nvSpPr>
          <p:cNvPr id="2" name="Rectángulo 1"/>
          <p:cNvSpPr/>
          <p:nvPr/>
        </p:nvSpPr>
        <p:spPr>
          <a:xfrm>
            <a:off x="157317" y="1721518"/>
            <a:ext cx="5427557" cy="5016758"/>
          </a:xfrm>
          <a:prstGeom prst="rect">
            <a:avLst/>
          </a:prstGeom>
        </p:spPr>
        <p:txBody>
          <a:bodyPr wrap="square">
            <a:spAutoFit/>
          </a:bodyPr>
          <a:lstStyle/>
          <a:p>
            <a:pPr algn="just"/>
            <a:r>
              <a:rPr lang="es-CR" sz="1600" dirty="0">
                <a:solidFill>
                  <a:srgbClr val="FF0000"/>
                </a:solidFill>
                <a:latin typeface="Century Gothic" panose="020B0502020202020204" pitchFamily="34" charset="0"/>
              </a:rPr>
              <a:t>Se basa en dividir los elementos del universo en grupos, donde cada elemento del universo pertenece a un solo grupo, y el conjunto de los grupos forman la totalidad del universo. A cada grupo lo llamamos estrato.</a:t>
            </a:r>
          </a:p>
          <a:p>
            <a:pPr algn="just"/>
            <a:r>
              <a:rPr lang="es-CR" sz="1600" dirty="0">
                <a:solidFill>
                  <a:srgbClr val="FF0000"/>
                </a:solidFill>
                <a:latin typeface="Century Gothic" panose="020B0502020202020204" pitchFamily="34" charset="0"/>
              </a:rPr>
              <a:t>Cuanto más homogéneos seas los estratos, más precisas resultaran las estimaciones.</a:t>
            </a:r>
          </a:p>
          <a:p>
            <a:pPr algn="just"/>
            <a:endParaRPr lang="es-CR" sz="1600" b="1" dirty="0" smtClean="0">
              <a:solidFill>
                <a:srgbClr val="FF0000"/>
              </a:solidFill>
              <a:latin typeface="Century Gothic" panose="020B0502020202020204" pitchFamily="34" charset="0"/>
            </a:endParaRPr>
          </a:p>
          <a:p>
            <a:pPr algn="just"/>
            <a:r>
              <a:rPr lang="es-CR" sz="1600" b="1" dirty="0" smtClean="0">
                <a:solidFill>
                  <a:srgbClr val="FF0000"/>
                </a:solidFill>
                <a:latin typeface="Century Gothic" panose="020B0502020202020204" pitchFamily="34" charset="0"/>
              </a:rPr>
              <a:t>Ventajas</a:t>
            </a:r>
            <a:endParaRPr lang="es-CR" sz="1600" b="1" dirty="0">
              <a:solidFill>
                <a:srgbClr val="FF0000"/>
              </a:solidFill>
              <a:latin typeface="Century Gothic" panose="020B0502020202020204" pitchFamily="34" charset="0"/>
            </a:endParaRPr>
          </a:p>
          <a:p>
            <a:pPr algn="just">
              <a:buFont typeface="Arial" panose="020B0604020202020204" pitchFamily="34" charset="0"/>
              <a:buChar char="•"/>
            </a:pPr>
            <a:r>
              <a:rPr lang="es-CR" sz="1600" dirty="0">
                <a:solidFill>
                  <a:srgbClr val="FF0000"/>
                </a:solidFill>
                <a:latin typeface="Century Gothic" panose="020B0502020202020204" pitchFamily="34" charset="0"/>
              </a:rPr>
              <a:t>Se pueden obtener estimaciones más precisas y confiables.</a:t>
            </a:r>
          </a:p>
          <a:p>
            <a:pPr algn="just">
              <a:buFont typeface="Arial" panose="020B0604020202020204" pitchFamily="34" charset="0"/>
              <a:buChar char="•"/>
            </a:pPr>
            <a:r>
              <a:rPr lang="es-CR" sz="1600" dirty="0">
                <a:solidFill>
                  <a:srgbClr val="FF0000"/>
                </a:solidFill>
                <a:latin typeface="Century Gothic" panose="020B0502020202020204" pitchFamily="34" charset="0"/>
              </a:rPr>
              <a:t>Puede realizar diferentes métodos de muestreo y/o estimación en determinados estratos, lo que permite reducir la varianza (desviación estándar) y por tanto disminuir el tamaño de la muestra.</a:t>
            </a:r>
          </a:p>
          <a:p>
            <a:pPr algn="just">
              <a:buFont typeface="Arial" panose="020B0604020202020204" pitchFamily="34" charset="0"/>
              <a:buChar char="•"/>
            </a:pPr>
            <a:r>
              <a:rPr lang="es-CR" sz="1600" dirty="0">
                <a:solidFill>
                  <a:srgbClr val="FF0000"/>
                </a:solidFill>
                <a:latin typeface="Century Gothic" panose="020B0502020202020204" pitchFamily="34" charset="0"/>
              </a:rPr>
              <a:t>Facilita la coordinación y realización de los trabajos de campo.</a:t>
            </a:r>
          </a:p>
          <a:p>
            <a:pPr algn="just"/>
            <a:endParaRPr lang="es-CR" sz="1600" dirty="0" smtClean="0">
              <a:solidFill>
                <a:srgbClr val="FF0000"/>
              </a:solidFill>
              <a:latin typeface="Century Gothic" panose="020B0502020202020204" pitchFamily="34" charset="0"/>
            </a:endParaRPr>
          </a:p>
          <a:p>
            <a:pPr algn="just"/>
            <a:r>
              <a:rPr lang="es-CR" sz="1600" b="1" dirty="0" smtClean="0">
                <a:solidFill>
                  <a:srgbClr val="FF0000"/>
                </a:solidFill>
                <a:latin typeface="Century Gothic" panose="020B0502020202020204" pitchFamily="34" charset="0"/>
              </a:rPr>
              <a:t>Desventajas</a:t>
            </a:r>
            <a:endParaRPr lang="es-CR" sz="1600" b="1" dirty="0">
              <a:solidFill>
                <a:srgbClr val="FF0000"/>
              </a:solidFill>
              <a:latin typeface="Century Gothic" panose="020B0502020202020204" pitchFamily="34" charset="0"/>
            </a:endParaRPr>
          </a:p>
          <a:p>
            <a:pPr algn="just">
              <a:buFont typeface="Arial" panose="020B0604020202020204" pitchFamily="34" charset="0"/>
              <a:buChar char="•"/>
            </a:pPr>
            <a:r>
              <a:rPr lang="es-CR" sz="1600" dirty="0">
                <a:solidFill>
                  <a:srgbClr val="FF0000"/>
                </a:solidFill>
                <a:latin typeface="Century Gothic" panose="020B0502020202020204" pitchFamily="34" charset="0"/>
              </a:rPr>
              <a:t>Los análisis son complicados</a:t>
            </a:r>
          </a:p>
        </p:txBody>
      </p:sp>
      <p:sp>
        <p:nvSpPr>
          <p:cNvPr id="3" name="Rectángulo 2"/>
          <p:cNvSpPr/>
          <p:nvPr/>
        </p:nvSpPr>
        <p:spPr>
          <a:xfrm>
            <a:off x="6096000" y="1721517"/>
            <a:ext cx="5422565" cy="4770537"/>
          </a:xfrm>
          <a:prstGeom prst="rect">
            <a:avLst/>
          </a:prstGeom>
        </p:spPr>
        <p:txBody>
          <a:bodyPr wrap="square">
            <a:spAutoFit/>
          </a:bodyPr>
          <a:lstStyle/>
          <a:p>
            <a:pPr algn="just"/>
            <a:r>
              <a:rPr lang="es-CR" sz="1600" dirty="0">
                <a:solidFill>
                  <a:srgbClr val="FF0000"/>
                </a:solidFill>
                <a:latin typeface="Century Gothic" panose="020B0502020202020204" pitchFamily="34" charset="0"/>
              </a:rPr>
              <a:t>Se realiza cuando es imposible el muestreo aleatorio simple debido al tamaño de la población.</a:t>
            </a:r>
          </a:p>
          <a:p>
            <a:pPr algn="just"/>
            <a:r>
              <a:rPr lang="es-CR" sz="1600" dirty="0">
                <a:solidFill>
                  <a:srgbClr val="FF0000"/>
                </a:solidFill>
                <a:latin typeface="Century Gothic" panose="020B0502020202020204" pitchFamily="34" charset="0"/>
              </a:rPr>
              <a:t>En este tipo de muestreos la unidad </a:t>
            </a:r>
            <a:r>
              <a:rPr lang="es-CR" sz="1600" dirty="0" err="1">
                <a:solidFill>
                  <a:srgbClr val="FF0000"/>
                </a:solidFill>
                <a:latin typeface="Century Gothic" panose="020B0502020202020204" pitchFamily="34" charset="0"/>
              </a:rPr>
              <a:t>muestral</a:t>
            </a:r>
            <a:r>
              <a:rPr lang="es-CR" sz="1600" dirty="0">
                <a:solidFill>
                  <a:srgbClr val="FF0000"/>
                </a:solidFill>
                <a:latin typeface="Century Gothic" panose="020B0502020202020204" pitchFamily="34" charset="0"/>
              </a:rPr>
              <a:t> no son los elementos del universo, sino un conjunto de elementos que bajo determinados aspectos se puede considerar que forman una unidad.</a:t>
            </a:r>
          </a:p>
          <a:p>
            <a:pPr algn="just"/>
            <a:endParaRPr lang="es-CR" sz="1600" dirty="0" smtClean="0">
              <a:solidFill>
                <a:srgbClr val="FF0000"/>
              </a:solidFill>
              <a:latin typeface="Century Gothic" panose="020B0502020202020204" pitchFamily="34" charset="0"/>
            </a:endParaRPr>
          </a:p>
          <a:p>
            <a:pPr algn="just"/>
            <a:r>
              <a:rPr lang="es-CR" sz="1600" b="1" dirty="0" smtClean="0">
                <a:solidFill>
                  <a:srgbClr val="FF0000"/>
                </a:solidFill>
                <a:latin typeface="Century Gothic" panose="020B0502020202020204" pitchFamily="34" charset="0"/>
              </a:rPr>
              <a:t>Ventajas</a:t>
            </a:r>
            <a:endParaRPr lang="es-CR" sz="1600" b="1" dirty="0">
              <a:solidFill>
                <a:srgbClr val="FF0000"/>
              </a:solidFill>
              <a:latin typeface="Century Gothic" panose="020B0502020202020204" pitchFamily="34" charset="0"/>
            </a:endParaRPr>
          </a:p>
          <a:p>
            <a:pPr algn="just">
              <a:buFont typeface="Arial" panose="020B0604020202020204" pitchFamily="34" charset="0"/>
              <a:buChar char="•"/>
            </a:pPr>
            <a:r>
              <a:rPr lang="es-CR" sz="1600" dirty="0">
                <a:solidFill>
                  <a:srgbClr val="FF0000"/>
                </a:solidFill>
                <a:latin typeface="Century Gothic" panose="020B0502020202020204" pitchFamily="34" charset="0"/>
              </a:rPr>
              <a:t>Resulta muy eficiente cuando la población es enorme.</a:t>
            </a:r>
          </a:p>
          <a:p>
            <a:pPr algn="just">
              <a:buFont typeface="Arial" panose="020B0604020202020204" pitchFamily="34" charset="0"/>
              <a:buChar char="•"/>
            </a:pPr>
            <a:r>
              <a:rPr lang="es-CR" sz="1600" dirty="0">
                <a:solidFill>
                  <a:srgbClr val="FF0000"/>
                </a:solidFill>
                <a:latin typeface="Century Gothic" panose="020B0502020202020204" pitchFamily="34" charset="0"/>
              </a:rPr>
              <a:t>Minimiza Costos.</a:t>
            </a:r>
          </a:p>
          <a:p>
            <a:pPr algn="just">
              <a:buFont typeface="Arial" panose="020B0604020202020204" pitchFamily="34" charset="0"/>
              <a:buChar char="•"/>
            </a:pPr>
            <a:r>
              <a:rPr lang="es-CR" sz="1600" dirty="0">
                <a:solidFill>
                  <a:srgbClr val="FF0000"/>
                </a:solidFill>
                <a:latin typeface="Century Gothic" panose="020B0502020202020204" pitchFamily="34" charset="0"/>
              </a:rPr>
              <a:t>No es necesario tener un listado de toda la población, pueden ser necesario solo de las unidades primarias del muestreo</a:t>
            </a:r>
            <a:r>
              <a:rPr lang="es-CR" sz="1600" dirty="0" smtClean="0">
                <a:solidFill>
                  <a:srgbClr val="FF0000"/>
                </a:solidFill>
                <a:latin typeface="Century Gothic" panose="020B0502020202020204" pitchFamily="34" charset="0"/>
              </a:rPr>
              <a:t>.</a:t>
            </a:r>
          </a:p>
          <a:p>
            <a:pPr algn="just">
              <a:buFont typeface="Arial" panose="020B0604020202020204" pitchFamily="34" charset="0"/>
              <a:buChar char="•"/>
            </a:pPr>
            <a:endParaRPr lang="es-CR" sz="1600" dirty="0">
              <a:solidFill>
                <a:srgbClr val="FF0000"/>
              </a:solidFill>
              <a:latin typeface="Century Gothic" panose="020B0502020202020204" pitchFamily="34" charset="0"/>
            </a:endParaRPr>
          </a:p>
          <a:p>
            <a:pPr algn="just"/>
            <a:r>
              <a:rPr lang="es-CR" sz="1600" b="1" dirty="0">
                <a:solidFill>
                  <a:srgbClr val="FF0000"/>
                </a:solidFill>
                <a:latin typeface="Century Gothic" panose="020B0502020202020204" pitchFamily="34" charset="0"/>
              </a:rPr>
              <a:t>Desventajas</a:t>
            </a:r>
          </a:p>
          <a:p>
            <a:pPr algn="just">
              <a:buFont typeface="Arial" panose="020B0604020202020204" pitchFamily="34" charset="0"/>
              <a:buChar char="•"/>
            </a:pPr>
            <a:r>
              <a:rPr lang="es-CR" sz="1600" dirty="0">
                <a:solidFill>
                  <a:srgbClr val="FF0000"/>
                </a:solidFill>
                <a:latin typeface="Century Gothic" panose="020B0502020202020204" pitchFamily="34" charset="0"/>
              </a:rPr>
              <a:t>El error estándar es mayor que en el muestreo aleatoria simple o estratificado.</a:t>
            </a:r>
          </a:p>
          <a:p>
            <a:pPr algn="just">
              <a:buFont typeface="Arial" panose="020B0604020202020204" pitchFamily="34" charset="0"/>
              <a:buChar char="•"/>
            </a:pPr>
            <a:r>
              <a:rPr lang="es-CR" sz="1600" dirty="0">
                <a:solidFill>
                  <a:srgbClr val="FF0000"/>
                </a:solidFill>
                <a:latin typeface="Century Gothic" panose="020B0502020202020204" pitchFamily="34" charset="0"/>
              </a:rPr>
              <a:t>Es complejo su cálculo de error estándar.</a:t>
            </a:r>
          </a:p>
        </p:txBody>
      </p:sp>
    </p:spTree>
    <p:extLst>
      <p:ext uri="{BB962C8B-B14F-4D97-AF65-F5344CB8AC3E}">
        <p14:creationId xmlns:p14="http://schemas.microsoft.com/office/powerpoint/2010/main" val="1511172044"/>
      </p:ext>
    </p:extLst>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Conector recto 58"/>
          <p:cNvCxnSpPr/>
          <p:nvPr/>
        </p:nvCxnSpPr>
        <p:spPr>
          <a:xfrm flipV="1">
            <a:off x="10256334" y="3563707"/>
            <a:ext cx="656579" cy="1"/>
          </a:xfrm>
          <a:prstGeom prst="line">
            <a:avLst/>
          </a:prstGeom>
          <a:ln>
            <a:solidFill>
              <a:srgbClr val="559374"/>
            </a:solidFill>
            <a:prstDash val="lgDash"/>
          </a:ln>
        </p:spPr>
        <p:style>
          <a:lnRef idx="1">
            <a:schemeClr val="accent1"/>
          </a:lnRef>
          <a:fillRef idx="0">
            <a:schemeClr val="accent1"/>
          </a:fillRef>
          <a:effectRef idx="0">
            <a:schemeClr val="accent1"/>
          </a:effectRef>
          <a:fontRef idx="minor">
            <a:schemeClr val="tx1"/>
          </a:fontRef>
        </p:style>
      </p:cxnSp>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smtClean="0"/>
              <a:t>        </a:t>
            </a:r>
            <a:r>
              <a:rPr lang="es-CR" sz="2400" dirty="0">
                <a:latin typeface="Century Gothic" panose="020B0502020202020204" pitchFamily="34" charset="0"/>
              </a:rPr>
              <a:t>ALEATORIZACIÓN</a:t>
            </a:r>
          </a:p>
        </p:txBody>
      </p:sp>
      <p:sp>
        <p:nvSpPr>
          <p:cNvPr id="5" name="Rectángulo 4"/>
          <p:cNvSpPr/>
          <p:nvPr/>
        </p:nvSpPr>
        <p:spPr>
          <a:xfrm>
            <a:off x="640897" y="1545486"/>
            <a:ext cx="4963491" cy="1200329"/>
          </a:xfrm>
          <a:prstGeom prst="rect">
            <a:avLst/>
          </a:prstGeom>
        </p:spPr>
        <p:txBody>
          <a:bodyPr wrap="square">
            <a:spAutoFit/>
          </a:bodyPr>
          <a:lstStyle/>
          <a:p>
            <a:pPr algn="just"/>
            <a:r>
              <a:rPr lang="es-MX" dirty="0">
                <a:solidFill>
                  <a:schemeClr val="tx1">
                    <a:lumMod val="65000"/>
                    <a:lumOff val="35000"/>
                  </a:schemeClr>
                </a:solidFill>
                <a:latin typeface="Century Gothic" panose="020B0502020202020204" pitchFamily="34" charset="0"/>
              </a:rPr>
              <a:t>•El </a:t>
            </a:r>
            <a:r>
              <a:rPr lang="es-MX" b="1" dirty="0">
                <a:solidFill>
                  <a:schemeClr val="tx1">
                    <a:lumMod val="65000"/>
                    <a:lumOff val="35000"/>
                  </a:schemeClr>
                </a:solidFill>
                <a:latin typeface="Century Gothic" panose="020B0502020202020204" pitchFamily="34" charset="0"/>
              </a:rPr>
              <a:t>muestreo probabilístico </a:t>
            </a:r>
            <a:r>
              <a:rPr lang="es-MX" dirty="0">
                <a:solidFill>
                  <a:schemeClr val="tx1">
                    <a:lumMod val="65000"/>
                    <a:lumOff val="35000"/>
                  </a:schemeClr>
                </a:solidFill>
                <a:latin typeface="Century Gothic" panose="020B0502020202020204" pitchFamily="34" charset="0"/>
              </a:rPr>
              <a:t>requiere de un procedimiento mecánico que asigne las probabilidades deseadas. </a:t>
            </a:r>
          </a:p>
          <a:p>
            <a:pPr algn="just"/>
            <a:endParaRPr lang="es-MX" dirty="0">
              <a:solidFill>
                <a:schemeClr val="tx1">
                  <a:lumMod val="65000"/>
                  <a:lumOff val="35000"/>
                </a:schemeClr>
              </a:solidFill>
              <a:latin typeface="Century Gothic" panose="020B0502020202020204" pitchFamily="34" charset="0"/>
            </a:endParaRPr>
          </a:p>
        </p:txBody>
      </p:sp>
      <p:sp>
        <p:nvSpPr>
          <p:cNvPr id="11" name="Rectángulo 10"/>
          <p:cNvSpPr/>
          <p:nvPr/>
        </p:nvSpPr>
        <p:spPr>
          <a:xfrm>
            <a:off x="5508875" y="4501844"/>
            <a:ext cx="1304215" cy="859603"/>
          </a:xfrm>
          <a:prstGeom prst="rect">
            <a:avLst/>
          </a:prstGeom>
          <a:solidFill>
            <a:srgbClr val="559374"/>
          </a:solidFill>
          <a:ln>
            <a:solidFill>
              <a:srgbClr val="5593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smtClean="0"/>
              <a:t>El proceso continúa</a:t>
            </a:r>
            <a:endParaRPr lang="es-CR" sz="2000" dirty="0"/>
          </a:p>
        </p:txBody>
      </p:sp>
      <p:sp>
        <p:nvSpPr>
          <p:cNvPr id="14" name="Flecha abajo 13"/>
          <p:cNvSpPr/>
          <p:nvPr/>
        </p:nvSpPr>
        <p:spPr>
          <a:xfrm rot="16200000">
            <a:off x="2761950" y="3373192"/>
            <a:ext cx="400997" cy="377323"/>
          </a:xfrm>
          <a:prstGeom prst="downArrow">
            <a:avLst/>
          </a:prstGeom>
          <a:solidFill>
            <a:srgbClr val="5593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17" name="Rectángulo 16"/>
          <p:cNvSpPr/>
          <p:nvPr/>
        </p:nvSpPr>
        <p:spPr>
          <a:xfrm>
            <a:off x="1517908" y="2951020"/>
            <a:ext cx="1173156" cy="1040638"/>
          </a:xfrm>
          <a:prstGeom prst="rect">
            <a:avLst/>
          </a:prstGeom>
          <a:solidFill>
            <a:srgbClr val="78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smtClean="0"/>
              <a:t>Se tienen números</a:t>
            </a:r>
            <a:endParaRPr lang="es-CR" sz="2000" dirty="0"/>
          </a:p>
        </p:txBody>
      </p:sp>
      <p:sp>
        <p:nvSpPr>
          <p:cNvPr id="18" name="Rectángulo 17"/>
          <p:cNvSpPr/>
          <p:nvPr/>
        </p:nvSpPr>
        <p:spPr>
          <a:xfrm>
            <a:off x="3235264" y="2951019"/>
            <a:ext cx="2101793" cy="1057684"/>
          </a:xfrm>
          <a:prstGeom prst="rect">
            <a:avLst/>
          </a:prstGeom>
          <a:solidFill>
            <a:srgbClr val="78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smtClean="0"/>
              <a:t>Se asignan números a las unidades</a:t>
            </a:r>
            <a:endParaRPr lang="es-CR" sz="2000" dirty="0"/>
          </a:p>
        </p:txBody>
      </p:sp>
      <p:sp>
        <p:nvSpPr>
          <p:cNvPr id="19" name="Rectángulo 18"/>
          <p:cNvSpPr/>
          <p:nvPr/>
        </p:nvSpPr>
        <p:spPr>
          <a:xfrm>
            <a:off x="5916853" y="2951020"/>
            <a:ext cx="2160347" cy="1040638"/>
          </a:xfrm>
          <a:prstGeom prst="rect">
            <a:avLst/>
          </a:prstGeom>
          <a:solidFill>
            <a:srgbClr val="78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smtClean="0"/>
              <a:t>Se desarrolla un procedimiento aleatorio</a:t>
            </a:r>
            <a:endParaRPr lang="es-CR" sz="2000" dirty="0"/>
          </a:p>
        </p:txBody>
      </p:sp>
      <p:sp>
        <p:nvSpPr>
          <p:cNvPr id="20" name="Rectángulo 19"/>
          <p:cNvSpPr/>
          <p:nvPr/>
        </p:nvSpPr>
        <p:spPr>
          <a:xfrm>
            <a:off x="8710730" y="2951019"/>
            <a:ext cx="1716327" cy="1057683"/>
          </a:xfrm>
          <a:prstGeom prst="rect">
            <a:avLst/>
          </a:prstGeom>
          <a:solidFill>
            <a:srgbClr val="78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smtClean="0"/>
              <a:t>Se selecciona la primera unidad</a:t>
            </a:r>
            <a:endParaRPr lang="es-CR" sz="2000" dirty="0"/>
          </a:p>
        </p:txBody>
      </p:sp>
      <p:sp>
        <p:nvSpPr>
          <p:cNvPr id="21" name="Flecha abajo 20"/>
          <p:cNvSpPr/>
          <p:nvPr/>
        </p:nvSpPr>
        <p:spPr>
          <a:xfrm rot="16200000">
            <a:off x="5438747" y="3373192"/>
            <a:ext cx="400997" cy="377323"/>
          </a:xfrm>
          <a:prstGeom prst="downArrow">
            <a:avLst/>
          </a:prstGeom>
          <a:solidFill>
            <a:srgbClr val="5593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22" name="Flecha abajo 21"/>
          <p:cNvSpPr/>
          <p:nvPr/>
        </p:nvSpPr>
        <p:spPr>
          <a:xfrm rot="16200000">
            <a:off x="8245336" y="3342358"/>
            <a:ext cx="400997" cy="377323"/>
          </a:xfrm>
          <a:prstGeom prst="downArrow">
            <a:avLst/>
          </a:prstGeom>
          <a:solidFill>
            <a:srgbClr val="5593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23" name="Rectángulo 22"/>
          <p:cNvSpPr/>
          <p:nvPr/>
        </p:nvSpPr>
        <p:spPr>
          <a:xfrm>
            <a:off x="6096000" y="1499319"/>
            <a:ext cx="5275006" cy="923330"/>
          </a:xfrm>
          <a:prstGeom prst="rect">
            <a:avLst/>
          </a:prstGeom>
        </p:spPr>
        <p:txBody>
          <a:bodyPr wrap="square">
            <a:spAutoFit/>
          </a:bodyPr>
          <a:lstStyle/>
          <a:p>
            <a:pPr algn="just"/>
            <a:r>
              <a:rPr lang="es-MX">
                <a:solidFill>
                  <a:schemeClr val="tx1">
                    <a:lumMod val="65000"/>
                    <a:lumOff val="35000"/>
                  </a:schemeClr>
                </a:solidFill>
                <a:latin typeface="Century Gothic" panose="020B0502020202020204" pitchFamily="34" charset="0"/>
              </a:rPr>
              <a:t>•La aleatorización es una operación física y práctica que debe ser exacta con un modelo probabilístico. </a:t>
            </a:r>
            <a:endParaRPr lang="es-MX" dirty="0">
              <a:solidFill>
                <a:schemeClr val="tx1">
                  <a:lumMod val="65000"/>
                  <a:lumOff val="35000"/>
                </a:schemeClr>
              </a:solidFill>
              <a:latin typeface="Century Gothic" panose="020B0502020202020204" pitchFamily="34" charset="0"/>
            </a:endParaRPr>
          </a:p>
        </p:txBody>
      </p:sp>
      <p:cxnSp>
        <p:nvCxnSpPr>
          <p:cNvPr id="25" name="Conector recto de flecha 24"/>
          <p:cNvCxnSpPr/>
          <p:nvPr/>
        </p:nvCxnSpPr>
        <p:spPr>
          <a:xfrm flipH="1">
            <a:off x="6835730" y="4931646"/>
            <a:ext cx="4063328" cy="0"/>
          </a:xfrm>
          <a:prstGeom prst="straightConnector1">
            <a:avLst/>
          </a:prstGeom>
          <a:ln>
            <a:solidFill>
              <a:srgbClr val="559374"/>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27"/>
          <p:cNvCxnSpPr/>
          <p:nvPr/>
        </p:nvCxnSpPr>
        <p:spPr>
          <a:xfrm flipV="1">
            <a:off x="10899058" y="3578900"/>
            <a:ext cx="0" cy="1352746"/>
          </a:xfrm>
          <a:prstGeom prst="line">
            <a:avLst/>
          </a:prstGeom>
          <a:ln>
            <a:solidFill>
              <a:srgbClr val="559374"/>
            </a:solidFill>
            <a:prstDash val="dash"/>
          </a:ln>
        </p:spPr>
        <p:style>
          <a:lnRef idx="1">
            <a:schemeClr val="accent1"/>
          </a:lnRef>
          <a:fillRef idx="0">
            <a:schemeClr val="accent1"/>
          </a:fillRef>
          <a:effectRef idx="0">
            <a:schemeClr val="accent1"/>
          </a:effectRef>
          <a:fontRef idx="minor">
            <a:schemeClr val="tx1"/>
          </a:fontRef>
        </p:style>
      </p:cxnSp>
      <p:cxnSp>
        <p:nvCxnSpPr>
          <p:cNvPr id="33" name="Conector recto 32"/>
          <p:cNvCxnSpPr/>
          <p:nvPr/>
        </p:nvCxnSpPr>
        <p:spPr>
          <a:xfrm flipH="1" flipV="1">
            <a:off x="882455" y="4903484"/>
            <a:ext cx="4646566" cy="2"/>
          </a:xfrm>
          <a:prstGeom prst="line">
            <a:avLst/>
          </a:prstGeom>
          <a:ln>
            <a:solidFill>
              <a:srgbClr val="559374"/>
            </a:solidFill>
            <a:prstDash val="dash"/>
          </a:ln>
        </p:spPr>
        <p:style>
          <a:lnRef idx="1">
            <a:schemeClr val="accent1"/>
          </a:lnRef>
          <a:fillRef idx="0">
            <a:schemeClr val="accent1"/>
          </a:fillRef>
          <a:effectRef idx="0">
            <a:schemeClr val="accent1"/>
          </a:effectRef>
          <a:fontRef idx="minor">
            <a:schemeClr val="tx1"/>
          </a:fontRef>
        </p:style>
      </p:cxnSp>
      <p:cxnSp>
        <p:nvCxnSpPr>
          <p:cNvPr id="37" name="Conector recto 36"/>
          <p:cNvCxnSpPr/>
          <p:nvPr/>
        </p:nvCxnSpPr>
        <p:spPr>
          <a:xfrm flipV="1">
            <a:off x="882455" y="3550738"/>
            <a:ext cx="0" cy="1352746"/>
          </a:xfrm>
          <a:prstGeom prst="line">
            <a:avLst/>
          </a:prstGeom>
          <a:ln>
            <a:solidFill>
              <a:srgbClr val="559374"/>
            </a:solidFill>
            <a:prstDash val="dash"/>
          </a:ln>
        </p:spPr>
        <p:style>
          <a:lnRef idx="1">
            <a:schemeClr val="accent1"/>
          </a:lnRef>
          <a:fillRef idx="0">
            <a:schemeClr val="accent1"/>
          </a:fillRef>
          <a:effectRef idx="0">
            <a:schemeClr val="accent1"/>
          </a:effectRef>
          <a:fontRef idx="minor">
            <a:schemeClr val="tx1"/>
          </a:fontRef>
        </p:style>
      </p:cxnSp>
      <p:cxnSp>
        <p:nvCxnSpPr>
          <p:cNvPr id="42" name="Conector recto de flecha 41"/>
          <p:cNvCxnSpPr/>
          <p:nvPr/>
        </p:nvCxnSpPr>
        <p:spPr>
          <a:xfrm>
            <a:off x="882455" y="3545426"/>
            <a:ext cx="601738" cy="0"/>
          </a:xfrm>
          <a:prstGeom prst="straightConnector1">
            <a:avLst/>
          </a:prstGeom>
          <a:ln>
            <a:solidFill>
              <a:srgbClr val="559374"/>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6771536"/>
      </p:ext>
    </p:extLst>
  </p:cSld>
  <p:clrMapOvr>
    <a:masterClrMapping/>
  </p:clrMapOvr>
  <p:transition spd="slow">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smtClean="0"/>
              <a:t>        </a:t>
            </a:r>
            <a:r>
              <a:rPr lang="es-CR" sz="2400" dirty="0" smtClean="0">
                <a:latin typeface="Century Gothic" panose="020B0502020202020204" pitchFamily="34" charset="0"/>
              </a:rPr>
              <a:t>ERRORES DE MUESTREO</a:t>
            </a:r>
            <a:endParaRPr lang="es-CR" sz="2400" dirty="0">
              <a:latin typeface="Book Antiqua" panose="02040602050305030304" pitchFamily="18" charset="0"/>
            </a:endParaRPr>
          </a:p>
        </p:txBody>
      </p:sp>
      <p:sp>
        <p:nvSpPr>
          <p:cNvPr id="2" name="Rectángulo 1"/>
          <p:cNvSpPr/>
          <p:nvPr/>
        </p:nvSpPr>
        <p:spPr>
          <a:xfrm>
            <a:off x="974859" y="2151546"/>
            <a:ext cx="4747515" cy="461665"/>
          </a:xfrm>
          <a:prstGeom prst="rect">
            <a:avLst/>
          </a:prstGeom>
          <a:solidFill>
            <a:schemeClr val="accent2"/>
          </a:solidFill>
        </p:spPr>
        <p:txBody>
          <a:bodyPr wrap="square">
            <a:spAutoFit/>
          </a:bodyPr>
          <a:lstStyle/>
          <a:p>
            <a:pPr algn="ctr"/>
            <a:r>
              <a:rPr lang="es-MX" sz="2400" dirty="0">
                <a:solidFill>
                  <a:schemeClr val="bg1"/>
                </a:solidFill>
              </a:rPr>
              <a:t>Muestreo </a:t>
            </a:r>
            <a:r>
              <a:rPr lang="es-MX" sz="2400" b="1" u="sng" dirty="0" smtClean="0">
                <a:solidFill>
                  <a:schemeClr val="bg1"/>
                </a:solidFill>
              </a:rPr>
              <a:t>no</a:t>
            </a:r>
            <a:r>
              <a:rPr lang="es-MX" sz="2400" dirty="0" smtClean="0">
                <a:solidFill>
                  <a:schemeClr val="bg1"/>
                </a:solidFill>
              </a:rPr>
              <a:t> probabilístico</a:t>
            </a:r>
            <a:endParaRPr lang="es-MX" sz="2400" dirty="0">
              <a:solidFill>
                <a:schemeClr val="bg1"/>
              </a:solidFill>
            </a:endParaRPr>
          </a:p>
        </p:txBody>
      </p:sp>
      <p:sp>
        <p:nvSpPr>
          <p:cNvPr id="3" name="Rectángulo 2"/>
          <p:cNvSpPr/>
          <p:nvPr/>
        </p:nvSpPr>
        <p:spPr>
          <a:xfrm>
            <a:off x="6537121" y="2151546"/>
            <a:ext cx="4590639" cy="461665"/>
          </a:xfrm>
          <a:prstGeom prst="rect">
            <a:avLst/>
          </a:prstGeom>
          <a:solidFill>
            <a:schemeClr val="accent2"/>
          </a:solidFill>
        </p:spPr>
        <p:txBody>
          <a:bodyPr wrap="square">
            <a:spAutoFit/>
          </a:bodyPr>
          <a:lstStyle/>
          <a:p>
            <a:pPr algn="ctr"/>
            <a:r>
              <a:rPr lang="es-MX" sz="2400" dirty="0">
                <a:solidFill>
                  <a:schemeClr val="bg1"/>
                </a:solidFill>
              </a:rPr>
              <a:t>Muestreo </a:t>
            </a:r>
            <a:r>
              <a:rPr lang="es-MX" sz="2400" dirty="0" smtClean="0">
                <a:solidFill>
                  <a:schemeClr val="bg1"/>
                </a:solidFill>
              </a:rPr>
              <a:t>probabilístico</a:t>
            </a:r>
            <a:endParaRPr lang="es-MX" sz="2400" dirty="0">
              <a:solidFill>
                <a:schemeClr val="bg1"/>
              </a:solidFill>
            </a:endParaRPr>
          </a:p>
        </p:txBody>
      </p:sp>
      <p:sp>
        <p:nvSpPr>
          <p:cNvPr id="5" name="Rectángulo 4"/>
          <p:cNvSpPr/>
          <p:nvPr/>
        </p:nvSpPr>
        <p:spPr>
          <a:xfrm>
            <a:off x="1230501" y="2774394"/>
            <a:ext cx="4491874" cy="1477328"/>
          </a:xfrm>
          <a:prstGeom prst="rect">
            <a:avLst/>
          </a:prstGeom>
        </p:spPr>
        <p:txBody>
          <a:bodyPr wrap="square">
            <a:spAutoFit/>
          </a:bodyPr>
          <a:lstStyle/>
          <a:p>
            <a:pPr marL="285750" indent="-285750" algn="just">
              <a:buFont typeface="Arial" panose="020B0604020202020204" pitchFamily="34" charset="0"/>
              <a:buChar char="•"/>
            </a:pPr>
            <a:r>
              <a:rPr lang="es-MX" dirty="0">
                <a:solidFill>
                  <a:schemeClr val="tx1">
                    <a:lumMod val="65000"/>
                    <a:lumOff val="35000"/>
                  </a:schemeClr>
                </a:solidFill>
                <a:latin typeface="Century Gothic" panose="020B0502020202020204" pitchFamily="34" charset="0"/>
              </a:rPr>
              <a:t>Los errores son sistemáticos y van en una sola dirección </a:t>
            </a:r>
            <a:endParaRPr lang="es-MX" dirty="0" smtClean="0">
              <a:solidFill>
                <a:schemeClr val="tx1">
                  <a:lumMod val="65000"/>
                  <a:lumOff val="35000"/>
                </a:schemeClr>
              </a:solidFill>
              <a:latin typeface="Century Gothic" panose="020B0502020202020204" pitchFamily="34" charset="0"/>
            </a:endParaRPr>
          </a:p>
          <a:p>
            <a:pPr marL="285750" indent="-285750" algn="just">
              <a:buFont typeface="Arial" panose="020B0604020202020204" pitchFamily="34" charset="0"/>
              <a:buChar char="•"/>
            </a:pPr>
            <a:endParaRPr lang="es-MX" dirty="0">
              <a:solidFill>
                <a:schemeClr val="tx1">
                  <a:lumMod val="65000"/>
                  <a:lumOff val="35000"/>
                </a:schemeClr>
              </a:solidFill>
              <a:latin typeface="Century Gothic" panose="020B0502020202020204" pitchFamily="34" charset="0"/>
            </a:endParaRPr>
          </a:p>
          <a:p>
            <a:pPr marL="285750" indent="-285750" algn="just">
              <a:buFont typeface="Arial" panose="020B0604020202020204" pitchFamily="34" charset="0"/>
              <a:buChar char="•"/>
            </a:pPr>
            <a:r>
              <a:rPr lang="es-MX" dirty="0" smtClean="0">
                <a:solidFill>
                  <a:schemeClr val="tx1">
                    <a:lumMod val="65000"/>
                    <a:lumOff val="35000"/>
                  </a:schemeClr>
                </a:solidFill>
                <a:latin typeface="Century Gothic" panose="020B0502020202020204" pitchFamily="34" charset="0"/>
              </a:rPr>
              <a:t>Produce </a:t>
            </a:r>
            <a:r>
              <a:rPr lang="es-MX" dirty="0">
                <a:solidFill>
                  <a:schemeClr val="tx1">
                    <a:lumMod val="65000"/>
                    <a:lumOff val="35000"/>
                  </a:schemeClr>
                </a:solidFill>
                <a:latin typeface="Century Gothic" panose="020B0502020202020204" pitchFamily="34" charset="0"/>
              </a:rPr>
              <a:t>lo que se denomina sesgo de selección</a:t>
            </a:r>
          </a:p>
        </p:txBody>
      </p:sp>
      <p:sp>
        <p:nvSpPr>
          <p:cNvPr id="7" name="Rectángulo 6"/>
          <p:cNvSpPr/>
          <p:nvPr/>
        </p:nvSpPr>
        <p:spPr>
          <a:xfrm>
            <a:off x="6693997" y="2736576"/>
            <a:ext cx="4433763" cy="1754326"/>
          </a:xfrm>
          <a:prstGeom prst="rect">
            <a:avLst/>
          </a:prstGeom>
        </p:spPr>
        <p:txBody>
          <a:bodyPr wrap="square">
            <a:spAutoFit/>
          </a:bodyPr>
          <a:lstStyle/>
          <a:p>
            <a:pPr marL="285750" indent="-285750" algn="just">
              <a:buFont typeface="Arial" panose="020B0604020202020204" pitchFamily="34" charset="0"/>
              <a:buChar char="•"/>
            </a:pPr>
            <a:r>
              <a:rPr lang="es-MX" dirty="0" smtClean="0">
                <a:solidFill>
                  <a:schemeClr val="tx1">
                    <a:lumMod val="65000"/>
                    <a:lumOff val="35000"/>
                  </a:schemeClr>
                </a:solidFill>
                <a:latin typeface="Century Gothic" panose="020B0502020202020204" pitchFamily="34" charset="0"/>
              </a:rPr>
              <a:t>Los </a:t>
            </a:r>
            <a:r>
              <a:rPr lang="es-MX" dirty="0">
                <a:solidFill>
                  <a:schemeClr val="tx1">
                    <a:lumMod val="65000"/>
                    <a:lumOff val="35000"/>
                  </a:schemeClr>
                </a:solidFill>
                <a:latin typeface="Century Gothic" panose="020B0502020202020204" pitchFamily="34" charset="0"/>
              </a:rPr>
              <a:t>errores son aleatorios y se anulan entre sí </a:t>
            </a:r>
            <a:endParaRPr lang="es-MX" dirty="0" smtClean="0">
              <a:solidFill>
                <a:schemeClr val="tx1">
                  <a:lumMod val="65000"/>
                  <a:lumOff val="35000"/>
                </a:schemeClr>
              </a:solidFill>
              <a:latin typeface="Century Gothic" panose="020B0502020202020204" pitchFamily="34" charset="0"/>
            </a:endParaRPr>
          </a:p>
          <a:p>
            <a:pPr marL="285750" indent="-285750" algn="just">
              <a:buFont typeface="Arial" panose="020B0604020202020204" pitchFamily="34" charset="0"/>
              <a:buChar char="•"/>
            </a:pPr>
            <a:endParaRPr lang="es-MX" dirty="0">
              <a:solidFill>
                <a:schemeClr val="tx1">
                  <a:lumMod val="65000"/>
                  <a:lumOff val="35000"/>
                </a:schemeClr>
              </a:solidFill>
              <a:latin typeface="Century Gothic" panose="020B0502020202020204" pitchFamily="34" charset="0"/>
            </a:endParaRPr>
          </a:p>
          <a:p>
            <a:pPr marL="285750" indent="-285750" algn="just">
              <a:buFont typeface="Arial" panose="020B0604020202020204" pitchFamily="34" charset="0"/>
              <a:buChar char="•"/>
            </a:pPr>
            <a:r>
              <a:rPr lang="es-MX" dirty="0" smtClean="0">
                <a:solidFill>
                  <a:schemeClr val="tx1">
                    <a:lumMod val="65000"/>
                    <a:lumOff val="35000"/>
                  </a:schemeClr>
                </a:solidFill>
                <a:latin typeface="Century Gothic" panose="020B0502020202020204" pitchFamily="34" charset="0"/>
              </a:rPr>
              <a:t>Esos </a:t>
            </a:r>
            <a:r>
              <a:rPr lang="es-MX" dirty="0">
                <a:solidFill>
                  <a:schemeClr val="tx1">
                    <a:lumMod val="65000"/>
                    <a:lumOff val="35000"/>
                  </a:schemeClr>
                </a:solidFill>
                <a:latin typeface="Century Gothic" panose="020B0502020202020204" pitchFamily="34" charset="0"/>
              </a:rPr>
              <a:t>errores pueden medirse con un modelo, mediante errores de muestreo</a:t>
            </a:r>
          </a:p>
        </p:txBody>
      </p:sp>
      <p:cxnSp>
        <p:nvCxnSpPr>
          <p:cNvPr id="8" name="Conector recto 7"/>
          <p:cNvCxnSpPr/>
          <p:nvPr/>
        </p:nvCxnSpPr>
        <p:spPr>
          <a:xfrm>
            <a:off x="974859" y="2613211"/>
            <a:ext cx="0" cy="1799695"/>
          </a:xfrm>
          <a:prstGeom prst="line">
            <a:avLst/>
          </a:prstGeom>
          <a:ln>
            <a:solidFill>
              <a:srgbClr val="ED7D31"/>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ector recto 9"/>
          <p:cNvCxnSpPr/>
          <p:nvPr/>
        </p:nvCxnSpPr>
        <p:spPr>
          <a:xfrm>
            <a:off x="6537121" y="2575393"/>
            <a:ext cx="0" cy="1799695"/>
          </a:xfrm>
          <a:prstGeom prst="line">
            <a:avLst/>
          </a:prstGeom>
          <a:ln>
            <a:solidFill>
              <a:srgbClr val="ED7D31"/>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8822026"/>
      </p:ext>
    </p:extLst>
  </p:cSld>
  <p:clrMapOvr>
    <a:masterClrMapping/>
  </p:clrMapOvr>
  <p:transition spd="slow">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smtClean="0"/>
              <a:t>        </a:t>
            </a:r>
            <a:r>
              <a:rPr lang="es-CR" sz="2400" dirty="0" smtClean="0">
                <a:latin typeface="Century Gothic" panose="020B0502020202020204" pitchFamily="34" charset="0"/>
              </a:rPr>
              <a:t>MUESTRAS REPRESENTATIVAS</a:t>
            </a:r>
          </a:p>
        </p:txBody>
      </p:sp>
      <p:sp>
        <p:nvSpPr>
          <p:cNvPr id="3" name="Rectángulo 2"/>
          <p:cNvSpPr/>
          <p:nvPr/>
        </p:nvSpPr>
        <p:spPr>
          <a:xfrm>
            <a:off x="280744" y="2604972"/>
            <a:ext cx="3415124" cy="2554545"/>
          </a:xfrm>
          <a:prstGeom prst="rect">
            <a:avLst/>
          </a:prstGeom>
        </p:spPr>
        <p:txBody>
          <a:bodyPr wrap="square">
            <a:spAutoFit/>
          </a:bodyPr>
          <a:lstStyle/>
          <a:p>
            <a:pPr marL="285750" indent="-285750" algn="just">
              <a:buFont typeface="Arial" panose="020B0604020202020204" pitchFamily="34" charset="0"/>
              <a:buChar char="•"/>
            </a:pPr>
            <a:r>
              <a:rPr lang="es-MX" sz="1600" dirty="0" smtClean="0">
                <a:solidFill>
                  <a:schemeClr val="tx1">
                    <a:lumMod val="65000"/>
                    <a:lumOff val="35000"/>
                  </a:schemeClr>
                </a:solidFill>
                <a:latin typeface="Century Gothic" panose="020B0502020202020204" pitchFamily="34" charset="0"/>
              </a:rPr>
              <a:t>Es </a:t>
            </a:r>
            <a:r>
              <a:rPr lang="es-MX" sz="1600" dirty="0">
                <a:solidFill>
                  <a:schemeClr val="tx1">
                    <a:lumMod val="65000"/>
                    <a:lumOff val="35000"/>
                  </a:schemeClr>
                </a:solidFill>
                <a:latin typeface="Century Gothic" panose="020B0502020202020204" pitchFamily="34" charset="0"/>
              </a:rPr>
              <a:t>un conjunto de elementos que se proyectan a la población </a:t>
            </a:r>
          </a:p>
          <a:p>
            <a:pPr marL="285750" indent="-285750" algn="just">
              <a:buFont typeface="Arial" panose="020B0604020202020204" pitchFamily="34" charset="0"/>
              <a:buChar char="•"/>
            </a:pPr>
            <a:endParaRPr lang="es-MX" sz="1600" dirty="0">
              <a:solidFill>
                <a:schemeClr val="tx1">
                  <a:lumMod val="65000"/>
                  <a:lumOff val="35000"/>
                </a:schemeClr>
              </a:solidFill>
              <a:latin typeface="Century Gothic" panose="020B0502020202020204" pitchFamily="34" charset="0"/>
            </a:endParaRPr>
          </a:p>
          <a:p>
            <a:pPr marL="285750" indent="-285750" algn="just">
              <a:buFont typeface="Arial" panose="020B0604020202020204" pitchFamily="34" charset="0"/>
              <a:buChar char="•"/>
            </a:pPr>
            <a:r>
              <a:rPr lang="es-MX" sz="1600" dirty="0" smtClean="0">
                <a:solidFill>
                  <a:schemeClr val="tx1">
                    <a:lumMod val="65000"/>
                    <a:lumOff val="35000"/>
                  </a:schemeClr>
                </a:solidFill>
                <a:latin typeface="Century Gothic" panose="020B0502020202020204" pitchFamily="34" charset="0"/>
              </a:rPr>
              <a:t>Es </a:t>
            </a:r>
            <a:r>
              <a:rPr lang="es-MX" sz="1600" dirty="0">
                <a:solidFill>
                  <a:schemeClr val="tx1">
                    <a:lumMod val="65000"/>
                    <a:lumOff val="35000"/>
                  </a:schemeClr>
                </a:solidFill>
                <a:latin typeface="Century Gothic" panose="020B0502020202020204" pitchFamily="34" charset="0"/>
              </a:rPr>
              <a:t>un conjunto de elementos que se seleccionan usando muestreo probabilístico y que representan a la población en sus características de </a:t>
            </a:r>
            <a:r>
              <a:rPr lang="es-MX" sz="1600" dirty="0" smtClean="0">
                <a:solidFill>
                  <a:schemeClr val="tx1">
                    <a:lumMod val="65000"/>
                    <a:lumOff val="35000"/>
                  </a:schemeClr>
                </a:solidFill>
                <a:latin typeface="Century Gothic" panose="020B0502020202020204" pitchFamily="34" charset="0"/>
              </a:rPr>
              <a:t>estudio</a:t>
            </a:r>
            <a:endParaRPr lang="es-MX" sz="1600" dirty="0">
              <a:solidFill>
                <a:schemeClr val="tx1">
                  <a:lumMod val="65000"/>
                  <a:lumOff val="35000"/>
                </a:schemeClr>
              </a:solidFill>
              <a:latin typeface="Century Gothic" panose="020B0502020202020204" pitchFamily="34" charset="0"/>
            </a:endParaRPr>
          </a:p>
        </p:txBody>
      </p:sp>
      <p:sp>
        <p:nvSpPr>
          <p:cNvPr id="6" name="Rectángulo 5"/>
          <p:cNvSpPr/>
          <p:nvPr/>
        </p:nvSpPr>
        <p:spPr>
          <a:xfrm>
            <a:off x="4187144" y="2619973"/>
            <a:ext cx="3636347" cy="2062103"/>
          </a:xfrm>
          <a:prstGeom prst="rect">
            <a:avLst/>
          </a:prstGeom>
        </p:spPr>
        <p:txBody>
          <a:bodyPr wrap="square">
            <a:spAutoFit/>
          </a:bodyPr>
          <a:lstStyle/>
          <a:p>
            <a:pPr marL="285750" indent="-285750" algn="just">
              <a:buFont typeface="Arial" panose="020B0604020202020204" pitchFamily="34" charset="0"/>
              <a:buChar char="•"/>
            </a:pPr>
            <a:r>
              <a:rPr lang="es-MX" sz="1600" dirty="0" smtClean="0">
                <a:solidFill>
                  <a:schemeClr val="tx1">
                    <a:lumMod val="65000"/>
                    <a:lumOff val="35000"/>
                  </a:schemeClr>
                </a:solidFill>
                <a:latin typeface="Century Gothic" panose="020B0502020202020204" pitchFamily="34" charset="0"/>
              </a:rPr>
              <a:t>Conociendo </a:t>
            </a:r>
            <a:r>
              <a:rPr lang="es-MX" sz="1600" dirty="0">
                <a:solidFill>
                  <a:schemeClr val="tx1">
                    <a:lumMod val="65000"/>
                    <a:lumOff val="35000"/>
                  </a:schemeClr>
                </a:solidFill>
                <a:latin typeface="Century Gothic" panose="020B0502020202020204" pitchFamily="34" charset="0"/>
              </a:rPr>
              <a:t>la población </a:t>
            </a:r>
            <a:endParaRPr lang="es-MX" sz="1600" dirty="0" smtClean="0">
              <a:solidFill>
                <a:schemeClr val="tx1">
                  <a:lumMod val="65000"/>
                  <a:lumOff val="35000"/>
                </a:schemeClr>
              </a:solidFill>
              <a:latin typeface="Century Gothic" panose="020B0502020202020204" pitchFamily="34" charset="0"/>
            </a:endParaRPr>
          </a:p>
          <a:p>
            <a:pPr marL="285750" indent="-285750" algn="just">
              <a:buFont typeface="Arial" panose="020B0604020202020204" pitchFamily="34" charset="0"/>
              <a:buChar char="•"/>
            </a:pPr>
            <a:endParaRPr lang="es-MX" sz="1600" dirty="0">
              <a:solidFill>
                <a:schemeClr val="tx1">
                  <a:lumMod val="65000"/>
                  <a:lumOff val="35000"/>
                </a:schemeClr>
              </a:solidFill>
              <a:latin typeface="Century Gothic" panose="020B0502020202020204" pitchFamily="34" charset="0"/>
            </a:endParaRPr>
          </a:p>
          <a:p>
            <a:pPr marL="285750" indent="-285750" algn="just">
              <a:buFont typeface="Arial" panose="020B0604020202020204" pitchFamily="34" charset="0"/>
              <a:buChar char="•"/>
            </a:pPr>
            <a:r>
              <a:rPr lang="es-MX" sz="1600" dirty="0" smtClean="0">
                <a:solidFill>
                  <a:schemeClr val="tx1">
                    <a:lumMod val="65000"/>
                    <a:lumOff val="35000"/>
                  </a:schemeClr>
                </a:solidFill>
                <a:latin typeface="Century Gothic" panose="020B0502020202020204" pitchFamily="34" charset="0"/>
              </a:rPr>
              <a:t>Usando </a:t>
            </a:r>
            <a:r>
              <a:rPr lang="es-MX" sz="1600" dirty="0">
                <a:solidFill>
                  <a:schemeClr val="tx1">
                    <a:lumMod val="65000"/>
                    <a:lumOff val="35000"/>
                  </a:schemeClr>
                </a:solidFill>
                <a:latin typeface="Century Gothic" panose="020B0502020202020204" pitchFamily="34" charset="0"/>
              </a:rPr>
              <a:t>métodos de selección de muestras representativas </a:t>
            </a:r>
            <a:endParaRPr lang="es-MX" sz="1600" dirty="0" smtClean="0">
              <a:solidFill>
                <a:schemeClr val="tx1">
                  <a:lumMod val="65000"/>
                  <a:lumOff val="35000"/>
                </a:schemeClr>
              </a:solidFill>
              <a:latin typeface="Century Gothic" panose="020B0502020202020204" pitchFamily="34" charset="0"/>
            </a:endParaRPr>
          </a:p>
          <a:p>
            <a:pPr marL="285750" indent="-285750" algn="just">
              <a:buFont typeface="Arial" panose="020B0604020202020204" pitchFamily="34" charset="0"/>
              <a:buChar char="•"/>
            </a:pPr>
            <a:endParaRPr lang="es-MX" sz="1600" dirty="0">
              <a:solidFill>
                <a:schemeClr val="tx1">
                  <a:lumMod val="65000"/>
                  <a:lumOff val="35000"/>
                </a:schemeClr>
              </a:solidFill>
              <a:latin typeface="Century Gothic" panose="020B0502020202020204" pitchFamily="34" charset="0"/>
            </a:endParaRPr>
          </a:p>
          <a:p>
            <a:pPr marL="285750" indent="-285750" algn="just">
              <a:buFont typeface="Arial" panose="020B0604020202020204" pitchFamily="34" charset="0"/>
              <a:buChar char="•"/>
            </a:pPr>
            <a:r>
              <a:rPr lang="es-MX" sz="1600" dirty="0" smtClean="0">
                <a:solidFill>
                  <a:schemeClr val="tx1">
                    <a:lumMod val="65000"/>
                    <a:lumOff val="35000"/>
                  </a:schemeClr>
                </a:solidFill>
                <a:latin typeface="Century Gothic" panose="020B0502020202020204" pitchFamily="34" charset="0"/>
              </a:rPr>
              <a:t>Aceptando </a:t>
            </a:r>
            <a:r>
              <a:rPr lang="es-MX" sz="1600" dirty="0">
                <a:solidFill>
                  <a:schemeClr val="tx1">
                    <a:lumMod val="65000"/>
                    <a:lumOff val="35000"/>
                  </a:schemeClr>
                </a:solidFill>
                <a:latin typeface="Century Gothic" panose="020B0502020202020204" pitchFamily="34" charset="0"/>
              </a:rPr>
              <a:t>cierto grado de error (confianza del 95%, por ejemplo)</a:t>
            </a:r>
          </a:p>
        </p:txBody>
      </p:sp>
      <p:sp>
        <p:nvSpPr>
          <p:cNvPr id="8" name="Rectángulo 7"/>
          <p:cNvSpPr/>
          <p:nvPr/>
        </p:nvSpPr>
        <p:spPr>
          <a:xfrm>
            <a:off x="8194327" y="2524108"/>
            <a:ext cx="3902872" cy="3539430"/>
          </a:xfrm>
          <a:prstGeom prst="rect">
            <a:avLst/>
          </a:prstGeom>
        </p:spPr>
        <p:txBody>
          <a:bodyPr wrap="square">
            <a:spAutoFit/>
          </a:bodyPr>
          <a:lstStyle/>
          <a:p>
            <a:pPr algn="just"/>
            <a:r>
              <a:rPr lang="es-MX" sz="1600" b="1" dirty="0">
                <a:solidFill>
                  <a:schemeClr val="tx1">
                    <a:lumMod val="65000"/>
                    <a:lumOff val="35000"/>
                  </a:schemeClr>
                </a:solidFill>
                <a:latin typeface="Century Gothic" panose="020B0502020202020204" pitchFamily="34" charset="0"/>
              </a:rPr>
              <a:t>El muestreo al azar es preferido porque: </a:t>
            </a:r>
          </a:p>
          <a:p>
            <a:pPr algn="just"/>
            <a:endParaRPr lang="es-MX" sz="1600" b="1" dirty="0">
              <a:solidFill>
                <a:schemeClr val="tx1">
                  <a:lumMod val="65000"/>
                  <a:lumOff val="35000"/>
                </a:schemeClr>
              </a:solidFill>
              <a:latin typeface="Century Gothic" panose="020B0502020202020204" pitchFamily="34" charset="0"/>
            </a:endParaRPr>
          </a:p>
          <a:p>
            <a:pPr marL="285750" lvl="1" indent="-285750" algn="just">
              <a:buFont typeface="Arial" panose="020B0604020202020204" pitchFamily="34" charset="0"/>
              <a:buChar char="•"/>
            </a:pPr>
            <a:r>
              <a:rPr lang="es-MX" sz="1600" dirty="0" smtClean="0">
                <a:solidFill>
                  <a:schemeClr val="tx1">
                    <a:lumMod val="65000"/>
                    <a:lumOff val="35000"/>
                  </a:schemeClr>
                </a:solidFill>
                <a:latin typeface="Century Gothic" panose="020B0502020202020204" pitchFamily="34" charset="0"/>
              </a:rPr>
              <a:t>Elimina </a:t>
            </a:r>
            <a:r>
              <a:rPr lang="es-MX" sz="1600" dirty="0">
                <a:solidFill>
                  <a:schemeClr val="tx1">
                    <a:lumMod val="65000"/>
                    <a:lumOff val="35000"/>
                  </a:schemeClr>
                </a:solidFill>
                <a:latin typeface="Century Gothic" panose="020B0502020202020204" pitchFamily="34" charset="0"/>
              </a:rPr>
              <a:t>los sesgos de selección </a:t>
            </a:r>
          </a:p>
          <a:p>
            <a:pPr marL="285750" lvl="1" indent="-285750" algn="just">
              <a:buFont typeface="Arial" panose="020B0604020202020204" pitchFamily="34" charset="0"/>
              <a:buChar char="•"/>
            </a:pPr>
            <a:endParaRPr lang="es-MX" sz="1600" dirty="0" smtClean="0">
              <a:solidFill>
                <a:schemeClr val="tx1">
                  <a:lumMod val="65000"/>
                  <a:lumOff val="35000"/>
                </a:schemeClr>
              </a:solidFill>
              <a:latin typeface="Century Gothic" panose="020B0502020202020204" pitchFamily="34" charset="0"/>
            </a:endParaRPr>
          </a:p>
          <a:p>
            <a:pPr marL="285750" lvl="1" indent="-285750" algn="just">
              <a:buFont typeface="Arial" panose="020B0604020202020204" pitchFamily="34" charset="0"/>
              <a:buChar char="•"/>
            </a:pPr>
            <a:r>
              <a:rPr lang="es-MX" sz="1600" dirty="0" smtClean="0">
                <a:solidFill>
                  <a:schemeClr val="tx1">
                    <a:lumMod val="65000"/>
                    <a:lumOff val="35000"/>
                  </a:schemeClr>
                </a:solidFill>
                <a:latin typeface="Century Gothic" panose="020B0502020202020204" pitchFamily="34" charset="0"/>
              </a:rPr>
              <a:t>Produce </a:t>
            </a:r>
            <a:r>
              <a:rPr lang="es-MX" sz="1600" dirty="0">
                <a:solidFill>
                  <a:schemeClr val="tx1">
                    <a:lumMod val="65000"/>
                    <a:lumOff val="35000"/>
                  </a:schemeClr>
                </a:solidFill>
                <a:latin typeface="Century Gothic" panose="020B0502020202020204" pitchFamily="34" charset="0"/>
              </a:rPr>
              <a:t>errores de muestreo que pueden medirse con modelos probabilísticos </a:t>
            </a:r>
          </a:p>
          <a:p>
            <a:pPr marL="285750" lvl="1" indent="-285750" algn="just">
              <a:buFont typeface="Arial" panose="020B0604020202020204" pitchFamily="34" charset="0"/>
              <a:buChar char="•"/>
            </a:pPr>
            <a:endParaRPr lang="es-MX" sz="1600" dirty="0" smtClean="0">
              <a:solidFill>
                <a:schemeClr val="tx1">
                  <a:lumMod val="65000"/>
                  <a:lumOff val="35000"/>
                </a:schemeClr>
              </a:solidFill>
              <a:latin typeface="Century Gothic" panose="020B0502020202020204" pitchFamily="34" charset="0"/>
            </a:endParaRPr>
          </a:p>
          <a:p>
            <a:pPr marL="285750" lvl="1" indent="-285750" algn="just">
              <a:buFont typeface="Arial" panose="020B0604020202020204" pitchFamily="34" charset="0"/>
              <a:buChar char="•"/>
            </a:pPr>
            <a:r>
              <a:rPr lang="es-MX" sz="1600" dirty="0" smtClean="0">
                <a:solidFill>
                  <a:schemeClr val="tx1">
                    <a:lumMod val="65000"/>
                    <a:lumOff val="35000"/>
                  </a:schemeClr>
                </a:solidFill>
                <a:latin typeface="Century Gothic" panose="020B0502020202020204" pitchFamily="34" charset="0"/>
              </a:rPr>
              <a:t>Controla </a:t>
            </a:r>
            <a:r>
              <a:rPr lang="es-MX" sz="1600" dirty="0">
                <a:solidFill>
                  <a:schemeClr val="tx1">
                    <a:lumMod val="65000"/>
                    <a:lumOff val="35000"/>
                  </a:schemeClr>
                </a:solidFill>
                <a:latin typeface="Century Gothic" panose="020B0502020202020204" pitchFamily="34" charset="0"/>
              </a:rPr>
              <a:t>los errores de muestreo (incremento de n) </a:t>
            </a:r>
          </a:p>
          <a:p>
            <a:pPr marL="285750" lvl="1" indent="-285750" algn="just">
              <a:buFont typeface="Arial" panose="020B0604020202020204" pitchFamily="34" charset="0"/>
              <a:buChar char="•"/>
            </a:pPr>
            <a:endParaRPr lang="es-MX" sz="1600" dirty="0" smtClean="0">
              <a:solidFill>
                <a:schemeClr val="tx1">
                  <a:lumMod val="65000"/>
                  <a:lumOff val="35000"/>
                </a:schemeClr>
              </a:solidFill>
              <a:latin typeface="Century Gothic" panose="020B0502020202020204" pitchFamily="34" charset="0"/>
            </a:endParaRPr>
          </a:p>
          <a:p>
            <a:pPr marL="285750" lvl="1" indent="-285750" algn="just">
              <a:buFont typeface="Arial" panose="020B0604020202020204" pitchFamily="34" charset="0"/>
              <a:buChar char="•"/>
            </a:pPr>
            <a:r>
              <a:rPr lang="es-MX" sz="1600" dirty="0" smtClean="0">
                <a:solidFill>
                  <a:schemeClr val="tx1">
                    <a:lumMod val="65000"/>
                    <a:lumOff val="35000"/>
                  </a:schemeClr>
                </a:solidFill>
                <a:latin typeface="Century Gothic" panose="020B0502020202020204" pitchFamily="34" charset="0"/>
              </a:rPr>
              <a:t>Puede </a:t>
            </a:r>
            <a:r>
              <a:rPr lang="es-MX" sz="1600" dirty="0">
                <a:solidFill>
                  <a:schemeClr val="tx1">
                    <a:lumMod val="65000"/>
                    <a:lumOff val="35000"/>
                  </a:schemeClr>
                </a:solidFill>
                <a:latin typeface="Century Gothic" panose="020B0502020202020204" pitchFamily="34" charset="0"/>
              </a:rPr>
              <a:t>calcularse la precisión de las estimaciones28</a:t>
            </a:r>
          </a:p>
        </p:txBody>
      </p:sp>
      <p:sp>
        <p:nvSpPr>
          <p:cNvPr id="9" name="Rectángulo 8"/>
          <p:cNvSpPr/>
          <p:nvPr/>
        </p:nvSpPr>
        <p:spPr>
          <a:xfrm>
            <a:off x="-1" y="1152964"/>
            <a:ext cx="3996813" cy="1162886"/>
          </a:xfrm>
          <a:prstGeom prst="rect">
            <a:avLst/>
          </a:prstGeom>
          <a:solidFill>
            <a:srgbClr val="5593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dirty="0">
                <a:solidFill>
                  <a:schemeClr val="bg1"/>
                </a:solidFill>
                <a:latin typeface="Century Gothic "/>
              </a:rPr>
              <a:t>1. ¿Qué es una muestra representativa</a:t>
            </a:r>
            <a:r>
              <a:rPr lang="es-MX" sz="2400" dirty="0" smtClean="0">
                <a:solidFill>
                  <a:schemeClr val="bg1"/>
                </a:solidFill>
                <a:latin typeface="Century Gothic "/>
              </a:rPr>
              <a:t>?</a:t>
            </a:r>
            <a:endParaRPr lang="es-MX" sz="2400" dirty="0">
              <a:solidFill>
                <a:schemeClr val="bg1"/>
              </a:solidFill>
              <a:latin typeface="Century Gothic "/>
            </a:endParaRPr>
          </a:p>
        </p:txBody>
      </p:sp>
      <p:sp>
        <p:nvSpPr>
          <p:cNvPr id="10" name="Rectángulo 9"/>
          <p:cNvSpPr/>
          <p:nvPr/>
        </p:nvSpPr>
        <p:spPr>
          <a:xfrm>
            <a:off x="3996812" y="1153256"/>
            <a:ext cx="4017013" cy="1171932"/>
          </a:xfrm>
          <a:prstGeom prst="rect">
            <a:avLst/>
          </a:prstGeom>
          <a:solidFill>
            <a:srgbClr val="5593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dirty="0">
                <a:solidFill>
                  <a:schemeClr val="bg1"/>
                </a:solidFill>
                <a:latin typeface="Century Gothic "/>
              </a:rPr>
              <a:t>2. ¿Cómo asegurar que una muestra es representativa</a:t>
            </a:r>
            <a:r>
              <a:rPr lang="es-MX" sz="2400" dirty="0" smtClean="0">
                <a:solidFill>
                  <a:schemeClr val="bg1"/>
                </a:solidFill>
                <a:latin typeface="Century Gothic "/>
              </a:rPr>
              <a:t>?</a:t>
            </a:r>
            <a:endParaRPr lang="es-MX" sz="2400" dirty="0">
              <a:solidFill>
                <a:schemeClr val="bg1"/>
              </a:solidFill>
              <a:latin typeface="Century Gothic "/>
            </a:endParaRPr>
          </a:p>
        </p:txBody>
      </p:sp>
      <p:sp>
        <p:nvSpPr>
          <p:cNvPr id="11" name="Rectángulo 10"/>
          <p:cNvSpPr/>
          <p:nvPr/>
        </p:nvSpPr>
        <p:spPr>
          <a:xfrm>
            <a:off x="7993624" y="1152964"/>
            <a:ext cx="4198376" cy="1177634"/>
          </a:xfrm>
          <a:prstGeom prst="rect">
            <a:avLst/>
          </a:prstGeom>
          <a:solidFill>
            <a:srgbClr val="5593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dirty="0">
                <a:solidFill>
                  <a:schemeClr val="bg1"/>
                </a:solidFill>
                <a:latin typeface="Century Gothic "/>
              </a:rPr>
              <a:t>3. ¿Cómo seleccionar muestras representativas</a:t>
            </a:r>
            <a:r>
              <a:rPr lang="es-MX" sz="2400" dirty="0" smtClean="0">
                <a:solidFill>
                  <a:schemeClr val="bg1"/>
                </a:solidFill>
                <a:latin typeface="Century Gothic "/>
              </a:rPr>
              <a:t>?</a:t>
            </a:r>
            <a:endParaRPr lang="es-MX" sz="2400" dirty="0">
              <a:solidFill>
                <a:schemeClr val="bg1"/>
              </a:solidFill>
              <a:latin typeface="Century Gothic "/>
            </a:endParaRPr>
          </a:p>
        </p:txBody>
      </p:sp>
      <p:cxnSp>
        <p:nvCxnSpPr>
          <p:cNvPr id="12" name="Conector recto 11"/>
          <p:cNvCxnSpPr/>
          <p:nvPr/>
        </p:nvCxnSpPr>
        <p:spPr>
          <a:xfrm>
            <a:off x="3996812" y="1162594"/>
            <a:ext cx="0" cy="3588915"/>
          </a:xfrm>
          <a:prstGeom prst="line">
            <a:avLst/>
          </a:prstGeom>
          <a:ln w="19050">
            <a:solidFill>
              <a:schemeClr val="accent6">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3" name="Conector recto 12"/>
          <p:cNvCxnSpPr/>
          <p:nvPr/>
        </p:nvCxnSpPr>
        <p:spPr>
          <a:xfrm>
            <a:off x="8013825" y="1162594"/>
            <a:ext cx="0" cy="3588915"/>
          </a:xfrm>
          <a:prstGeom prst="line">
            <a:avLst/>
          </a:prstGeom>
          <a:ln w="19050">
            <a:solidFill>
              <a:schemeClr val="accent6">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4" name="Conector recto 13"/>
          <p:cNvCxnSpPr/>
          <p:nvPr/>
        </p:nvCxnSpPr>
        <p:spPr>
          <a:xfrm>
            <a:off x="3996812" y="4751509"/>
            <a:ext cx="0" cy="2106491"/>
          </a:xfrm>
          <a:prstGeom prst="line">
            <a:avLst/>
          </a:prstGeom>
          <a:ln w="19050">
            <a:solidFill>
              <a:schemeClr val="accent6">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7" name="Conector recto 16"/>
          <p:cNvCxnSpPr/>
          <p:nvPr/>
        </p:nvCxnSpPr>
        <p:spPr>
          <a:xfrm>
            <a:off x="8003992" y="4751509"/>
            <a:ext cx="0" cy="2106491"/>
          </a:xfrm>
          <a:prstGeom prst="line">
            <a:avLst/>
          </a:prstGeom>
          <a:ln w="19050">
            <a:solidFill>
              <a:schemeClr val="accent6">
                <a:lumMod val="50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3537253"/>
      </p:ext>
    </p:extLst>
  </p:cSld>
  <p:clrMapOvr>
    <a:masterClrMapping/>
  </p:clrMapOvr>
  <p:transition spd="slow">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smtClean="0"/>
              <a:t>        </a:t>
            </a:r>
            <a:r>
              <a:rPr lang="es-CR" sz="2400" dirty="0" smtClean="0">
                <a:latin typeface="Century Gothic" panose="020B0502020202020204" pitchFamily="34" charset="0"/>
              </a:rPr>
              <a:t>CRITERIOS PARA EL DISEÑO DE LA MUESTRA</a:t>
            </a:r>
            <a:endParaRPr lang="es-CR" sz="2400" dirty="0">
              <a:latin typeface="Book Antiqua" panose="02040602050305030304" pitchFamily="18" charset="0"/>
            </a:endParaRPr>
          </a:p>
        </p:txBody>
      </p:sp>
      <p:sp>
        <p:nvSpPr>
          <p:cNvPr id="3" name="Rectángulo 2"/>
          <p:cNvSpPr/>
          <p:nvPr/>
        </p:nvSpPr>
        <p:spPr>
          <a:xfrm>
            <a:off x="809991" y="3918998"/>
            <a:ext cx="4746456" cy="1323439"/>
          </a:xfrm>
          <a:prstGeom prst="rect">
            <a:avLst/>
          </a:prstGeom>
        </p:spPr>
        <p:txBody>
          <a:bodyPr wrap="square">
            <a:spAutoFit/>
          </a:bodyPr>
          <a:lstStyle/>
          <a:p>
            <a:pPr algn="just"/>
            <a:r>
              <a:rPr lang="es-MX" sz="1600" dirty="0">
                <a:solidFill>
                  <a:schemeClr val="tx1">
                    <a:lumMod val="65000"/>
                    <a:lumOff val="35000"/>
                  </a:schemeClr>
                </a:solidFill>
                <a:latin typeface="Century Gothic" panose="020B0502020202020204" pitchFamily="34" charset="0"/>
              </a:rPr>
              <a:t>El diseño (selección y estimación) deben orientarse a los objetivos de la investigación, hechos a la medida del diseño de la encuesta y ajustado a las condiciones de la encuesta.</a:t>
            </a:r>
          </a:p>
        </p:txBody>
      </p:sp>
      <p:sp>
        <p:nvSpPr>
          <p:cNvPr id="2" name="Rectángulo 1"/>
          <p:cNvSpPr/>
          <p:nvPr/>
        </p:nvSpPr>
        <p:spPr>
          <a:xfrm>
            <a:off x="730109" y="2210216"/>
            <a:ext cx="5041421" cy="830997"/>
          </a:xfrm>
          <a:prstGeom prst="rect">
            <a:avLst/>
          </a:prstGeom>
        </p:spPr>
        <p:txBody>
          <a:bodyPr wrap="square">
            <a:spAutoFit/>
          </a:bodyPr>
          <a:lstStyle/>
          <a:p>
            <a:pPr algn="just"/>
            <a:r>
              <a:rPr lang="es-MX" sz="1600" dirty="0">
                <a:solidFill>
                  <a:schemeClr val="tx1">
                    <a:lumMod val="65000"/>
                    <a:lumOff val="35000"/>
                  </a:schemeClr>
                </a:solidFill>
                <a:latin typeface="Century Gothic" panose="020B0502020202020204" pitchFamily="34" charset="0"/>
              </a:rPr>
              <a:t>Permite calcular, a partir de la propia muestra, estimaciones válidas o aproximadas de su variabilidad de muestreo.</a:t>
            </a:r>
          </a:p>
        </p:txBody>
      </p:sp>
      <p:sp>
        <p:nvSpPr>
          <p:cNvPr id="5" name="Rectángulo 4"/>
          <p:cNvSpPr/>
          <p:nvPr/>
        </p:nvSpPr>
        <p:spPr>
          <a:xfrm>
            <a:off x="6558245" y="3918998"/>
            <a:ext cx="5068389" cy="2554545"/>
          </a:xfrm>
          <a:prstGeom prst="rect">
            <a:avLst/>
          </a:prstGeom>
        </p:spPr>
        <p:txBody>
          <a:bodyPr wrap="square">
            <a:spAutoFit/>
          </a:bodyPr>
          <a:lstStyle/>
          <a:p>
            <a:pPr algn="just"/>
            <a:r>
              <a:rPr lang="es-MX" sz="1600" dirty="0">
                <a:solidFill>
                  <a:schemeClr val="tx1">
                    <a:lumMod val="65000"/>
                    <a:lumOff val="35000"/>
                  </a:schemeClr>
                </a:solidFill>
                <a:latin typeface="Century Gothic" panose="020B0502020202020204" pitchFamily="34" charset="0"/>
              </a:rPr>
              <a:t>Se requiere de cuidado para traducir el modelo de selección teórico a un conjunto de instrucciones de oficina y de campo. </a:t>
            </a:r>
            <a:endParaRPr lang="es-MX" sz="1600" dirty="0" smtClean="0">
              <a:solidFill>
                <a:schemeClr val="tx1">
                  <a:lumMod val="65000"/>
                  <a:lumOff val="35000"/>
                </a:schemeClr>
              </a:solidFill>
              <a:latin typeface="Century Gothic" panose="020B0502020202020204" pitchFamily="34" charset="0"/>
            </a:endParaRPr>
          </a:p>
          <a:p>
            <a:pPr algn="just"/>
            <a:endParaRPr lang="es-MX" sz="1600" dirty="0">
              <a:solidFill>
                <a:schemeClr val="tx1">
                  <a:lumMod val="65000"/>
                  <a:lumOff val="35000"/>
                </a:schemeClr>
              </a:solidFill>
              <a:latin typeface="Century Gothic" panose="020B0502020202020204" pitchFamily="34" charset="0"/>
            </a:endParaRPr>
          </a:p>
          <a:p>
            <a:pPr algn="just"/>
            <a:r>
              <a:rPr lang="es-MX" sz="1600" dirty="0" smtClean="0">
                <a:solidFill>
                  <a:schemeClr val="tx1">
                    <a:lumMod val="65000"/>
                    <a:lumOff val="35000"/>
                  </a:schemeClr>
                </a:solidFill>
                <a:latin typeface="Century Gothic" panose="020B0502020202020204" pitchFamily="34" charset="0"/>
              </a:rPr>
              <a:t>Las </a:t>
            </a:r>
            <a:r>
              <a:rPr lang="es-MX" sz="1600" dirty="0">
                <a:solidFill>
                  <a:schemeClr val="tx1">
                    <a:lumMod val="65000"/>
                    <a:lumOff val="35000"/>
                  </a:schemeClr>
                </a:solidFill>
                <a:latin typeface="Century Gothic" panose="020B0502020202020204" pitchFamily="34" charset="0"/>
              </a:rPr>
              <a:t>instrucciones deben ser simples, claras, prácticas y completas. </a:t>
            </a:r>
            <a:endParaRPr lang="es-MX" sz="1600" dirty="0" smtClean="0">
              <a:solidFill>
                <a:schemeClr val="tx1">
                  <a:lumMod val="65000"/>
                  <a:lumOff val="35000"/>
                </a:schemeClr>
              </a:solidFill>
              <a:latin typeface="Century Gothic" panose="020B0502020202020204" pitchFamily="34" charset="0"/>
            </a:endParaRPr>
          </a:p>
          <a:p>
            <a:pPr algn="just"/>
            <a:endParaRPr lang="es-MX" sz="1600" dirty="0">
              <a:solidFill>
                <a:schemeClr val="tx1">
                  <a:lumMod val="65000"/>
                  <a:lumOff val="35000"/>
                </a:schemeClr>
              </a:solidFill>
              <a:latin typeface="Century Gothic" panose="020B0502020202020204" pitchFamily="34" charset="0"/>
            </a:endParaRPr>
          </a:p>
          <a:p>
            <a:pPr algn="just"/>
            <a:r>
              <a:rPr lang="es-MX" sz="1600" b="1" dirty="0" smtClean="0">
                <a:solidFill>
                  <a:schemeClr val="tx1">
                    <a:lumMod val="65000"/>
                    <a:lumOff val="35000"/>
                  </a:schemeClr>
                </a:solidFill>
                <a:latin typeface="Century Gothic" panose="020B0502020202020204" pitchFamily="34" charset="0"/>
              </a:rPr>
              <a:t>Ejemplo</a:t>
            </a:r>
            <a:r>
              <a:rPr lang="es-MX" sz="1600" b="1" dirty="0">
                <a:solidFill>
                  <a:schemeClr val="tx1">
                    <a:lumMod val="65000"/>
                    <a:lumOff val="35000"/>
                  </a:schemeClr>
                </a:solidFill>
                <a:latin typeface="Century Gothic" panose="020B0502020202020204" pitchFamily="34" charset="0"/>
              </a:rPr>
              <a:t>: </a:t>
            </a:r>
            <a:r>
              <a:rPr lang="es-MX" sz="1600" dirty="0">
                <a:solidFill>
                  <a:schemeClr val="tx1">
                    <a:lumMod val="65000"/>
                    <a:lumOff val="35000"/>
                  </a:schemeClr>
                </a:solidFill>
                <a:latin typeface="Century Gothic" panose="020B0502020202020204" pitchFamily="34" charset="0"/>
              </a:rPr>
              <a:t>localización de UPM, selección de personas a entrevistar, procedimientos para viviendas que no están en el marco, etc.</a:t>
            </a:r>
          </a:p>
        </p:txBody>
      </p:sp>
      <p:sp>
        <p:nvSpPr>
          <p:cNvPr id="6" name="Rectángulo 5"/>
          <p:cNvSpPr/>
          <p:nvPr/>
        </p:nvSpPr>
        <p:spPr>
          <a:xfrm>
            <a:off x="6558248" y="2272328"/>
            <a:ext cx="5068389" cy="584775"/>
          </a:xfrm>
          <a:prstGeom prst="rect">
            <a:avLst/>
          </a:prstGeom>
        </p:spPr>
        <p:txBody>
          <a:bodyPr wrap="square">
            <a:spAutoFit/>
          </a:bodyPr>
          <a:lstStyle/>
          <a:p>
            <a:pPr algn="just"/>
            <a:r>
              <a:rPr lang="es-MX" sz="1600" dirty="0">
                <a:solidFill>
                  <a:schemeClr val="tx1">
                    <a:lumMod val="65000"/>
                    <a:lumOff val="35000"/>
                  </a:schemeClr>
                </a:solidFill>
                <a:latin typeface="Century Gothic" panose="020B0502020202020204" pitchFamily="34" charset="0"/>
              </a:rPr>
              <a:t>Se requiere cumplir el objetivo a un costo mínimo. El problema del costo y la precisión.</a:t>
            </a:r>
          </a:p>
        </p:txBody>
      </p:sp>
      <p:sp>
        <p:nvSpPr>
          <p:cNvPr id="7" name="Rectángulo 6"/>
          <p:cNvSpPr/>
          <p:nvPr/>
        </p:nvSpPr>
        <p:spPr>
          <a:xfrm>
            <a:off x="594911" y="3386986"/>
            <a:ext cx="5176616" cy="461665"/>
          </a:xfrm>
          <a:prstGeom prst="rect">
            <a:avLst/>
          </a:prstGeom>
          <a:solidFill>
            <a:schemeClr val="accent2"/>
          </a:solidFill>
        </p:spPr>
        <p:txBody>
          <a:bodyPr wrap="square">
            <a:spAutoFit/>
          </a:bodyPr>
          <a:lstStyle/>
          <a:p>
            <a:r>
              <a:rPr lang="es-MX" sz="2400" dirty="0" smtClean="0">
                <a:solidFill>
                  <a:schemeClr val="bg1"/>
                </a:solidFill>
                <a:latin typeface="Century Gothic "/>
              </a:rPr>
              <a:t>   Orientación </a:t>
            </a:r>
            <a:r>
              <a:rPr lang="es-MX" sz="2400" dirty="0">
                <a:solidFill>
                  <a:schemeClr val="bg1"/>
                </a:solidFill>
                <a:latin typeface="Century Gothic "/>
              </a:rPr>
              <a:t>hacia la </a:t>
            </a:r>
            <a:r>
              <a:rPr lang="es-MX" sz="2400" dirty="0" smtClean="0">
                <a:solidFill>
                  <a:schemeClr val="bg1"/>
                </a:solidFill>
                <a:latin typeface="Century Gothic "/>
              </a:rPr>
              <a:t>meta </a:t>
            </a:r>
            <a:endParaRPr lang="es-MX" sz="2400" dirty="0">
              <a:solidFill>
                <a:schemeClr val="bg1"/>
              </a:solidFill>
              <a:latin typeface="Century Gothic "/>
            </a:endParaRPr>
          </a:p>
        </p:txBody>
      </p:sp>
      <p:cxnSp>
        <p:nvCxnSpPr>
          <p:cNvPr id="9" name="Conector recto 8"/>
          <p:cNvCxnSpPr/>
          <p:nvPr/>
        </p:nvCxnSpPr>
        <p:spPr>
          <a:xfrm flipH="1">
            <a:off x="594911" y="3691559"/>
            <a:ext cx="66" cy="1550878"/>
          </a:xfrm>
          <a:prstGeom prst="line">
            <a:avLst/>
          </a:prstGeom>
          <a:ln>
            <a:solidFill>
              <a:srgbClr val="ED7D31"/>
            </a:solidFill>
            <a:prstDash val="lgDash"/>
          </a:ln>
        </p:spPr>
        <p:style>
          <a:lnRef idx="1">
            <a:schemeClr val="accent1"/>
          </a:lnRef>
          <a:fillRef idx="0">
            <a:schemeClr val="accent1"/>
          </a:fillRef>
          <a:effectRef idx="0">
            <a:schemeClr val="accent1"/>
          </a:effectRef>
          <a:fontRef idx="minor">
            <a:schemeClr val="tx1"/>
          </a:fontRef>
        </p:style>
      </p:cxnSp>
      <p:sp>
        <p:nvSpPr>
          <p:cNvPr id="10" name="Rectángulo 9"/>
          <p:cNvSpPr/>
          <p:nvPr/>
        </p:nvSpPr>
        <p:spPr>
          <a:xfrm>
            <a:off x="594914" y="1678204"/>
            <a:ext cx="5176616" cy="461665"/>
          </a:xfrm>
          <a:prstGeom prst="rect">
            <a:avLst/>
          </a:prstGeom>
          <a:solidFill>
            <a:schemeClr val="accent2"/>
          </a:solidFill>
        </p:spPr>
        <p:txBody>
          <a:bodyPr wrap="square">
            <a:spAutoFit/>
          </a:bodyPr>
          <a:lstStyle/>
          <a:p>
            <a:r>
              <a:rPr lang="es-MX" sz="2400" dirty="0" smtClean="0">
                <a:solidFill>
                  <a:schemeClr val="bg1"/>
                </a:solidFill>
                <a:latin typeface="Century Gothic "/>
              </a:rPr>
              <a:t>   Medibilidad</a:t>
            </a:r>
            <a:endParaRPr lang="es-MX" sz="2400" dirty="0">
              <a:solidFill>
                <a:schemeClr val="bg1"/>
              </a:solidFill>
              <a:latin typeface="Century Gothic "/>
            </a:endParaRPr>
          </a:p>
        </p:txBody>
      </p:sp>
      <p:cxnSp>
        <p:nvCxnSpPr>
          <p:cNvPr id="11" name="Conector recto 10"/>
          <p:cNvCxnSpPr/>
          <p:nvPr/>
        </p:nvCxnSpPr>
        <p:spPr>
          <a:xfrm flipH="1">
            <a:off x="594914" y="1982777"/>
            <a:ext cx="66" cy="990828"/>
          </a:xfrm>
          <a:prstGeom prst="line">
            <a:avLst/>
          </a:prstGeom>
          <a:ln>
            <a:solidFill>
              <a:srgbClr val="ED7D31"/>
            </a:solidFill>
            <a:prstDash val="lgDash"/>
          </a:ln>
        </p:spPr>
        <p:style>
          <a:lnRef idx="1">
            <a:schemeClr val="accent1"/>
          </a:lnRef>
          <a:fillRef idx="0">
            <a:schemeClr val="accent1"/>
          </a:fillRef>
          <a:effectRef idx="0">
            <a:schemeClr val="accent1"/>
          </a:effectRef>
          <a:fontRef idx="minor">
            <a:schemeClr val="tx1"/>
          </a:fontRef>
        </p:style>
      </p:cxnSp>
      <p:sp>
        <p:nvSpPr>
          <p:cNvPr id="12" name="Rectángulo 11"/>
          <p:cNvSpPr/>
          <p:nvPr/>
        </p:nvSpPr>
        <p:spPr>
          <a:xfrm>
            <a:off x="6450021" y="3386986"/>
            <a:ext cx="5176616" cy="461665"/>
          </a:xfrm>
          <a:prstGeom prst="rect">
            <a:avLst/>
          </a:prstGeom>
          <a:solidFill>
            <a:schemeClr val="accent2"/>
          </a:solidFill>
        </p:spPr>
        <p:txBody>
          <a:bodyPr wrap="square">
            <a:spAutoFit/>
          </a:bodyPr>
          <a:lstStyle/>
          <a:p>
            <a:r>
              <a:rPr lang="es-MX" sz="2400" dirty="0" smtClean="0">
                <a:solidFill>
                  <a:schemeClr val="bg1"/>
                </a:solidFill>
                <a:latin typeface="Century Gothic "/>
              </a:rPr>
              <a:t>   Practicidad </a:t>
            </a:r>
            <a:endParaRPr lang="es-MX" sz="2400" dirty="0">
              <a:solidFill>
                <a:schemeClr val="bg1"/>
              </a:solidFill>
              <a:latin typeface="Century Gothic "/>
            </a:endParaRPr>
          </a:p>
        </p:txBody>
      </p:sp>
      <p:cxnSp>
        <p:nvCxnSpPr>
          <p:cNvPr id="13" name="Conector recto 12"/>
          <p:cNvCxnSpPr/>
          <p:nvPr/>
        </p:nvCxnSpPr>
        <p:spPr>
          <a:xfrm flipH="1">
            <a:off x="6450019" y="3691559"/>
            <a:ext cx="68" cy="2504986"/>
          </a:xfrm>
          <a:prstGeom prst="line">
            <a:avLst/>
          </a:prstGeom>
          <a:ln>
            <a:solidFill>
              <a:srgbClr val="ED7D31"/>
            </a:solidFill>
            <a:prstDash val="lgDash"/>
          </a:ln>
        </p:spPr>
        <p:style>
          <a:lnRef idx="1">
            <a:schemeClr val="accent1"/>
          </a:lnRef>
          <a:fillRef idx="0">
            <a:schemeClr val="accent1"/>
          </a:fillRef>
          <a:effectRef idx="0">
            <a:schemeClr val="accent1"/>
          </a:effectRef>
          <a:fontRef idx="minor">
            <a:schemeClr val="tx1"/>
          </a:fontRef>
        </p:style>
      </p:cxnSp>
      <p:sp>
        <p:nvSpPr>
          <p:cNvPr id="17" name="Rectángulo 16"/>
          <p:cNvSpPr/>
          <p:nvPr/>
        </p:nvSpPr>
        <p:spPr>
          <a:xfrm>
            <a:off x="6450022" y="1679760"/>
            <a:ext cx="5176616" cy="461665"/>
          </a:xfrm>
          <a:prstGeom prst="rect">
            <a:avLst/>
          </a:prstGeom>
          <a:solidFill>
            <a:schemeClr val="accent2"/>
          </a:solidFill>
        </p:spPr>
        <p:txBody>
          <a:bodyPr wrap="square">
            <a:spAutoFit/>
          </a:bodyPr>
          <a:lstStyle/>
          <a:p>
            <a:r>
              <a:rPr lang="es-MX" sz="2400" dirty="0" smtClean="0">
                <a:solidFill>
                  <a:schemeClr val="bg1"/>
                </a:solidFill>
                <a:latin typeface="Century Gothic "/>
              </a:rPr>
              <a:t>   Economía</a:t>
            </a:r>
            <a:endParaRPr lang="es-MX" sz="2400" dirty="0">
              <a:solidFill>
                <a:schemeClr val="bg1"/>
              </a:solidFill>
              <a:latin typeface="Century Gothic "/>
            </a:endParaRPr>
          </a:p>
        </p:txBody>
      </p:sp>
      <p:cxnSp>
        <p:nvCxnSpPr>
          <p:cNvPr id="18" name="Conector recto 17"/>
          <p:cNvCxnSpPr/>
          <p:nvPr/>
        </p:nvCxnSpPr>
        <p:spPr>
          <a:xfrm flipH="1">
            <a:off x="6450022" y="1984333"/>
            <a:ext cx="66" cy="1009590"/>
          </a:xfrm>
          <a:prstGeom prst="line">
            <a:avLst/>
          </a:prstGeom>
          <a:ln>
            <a:solidFill>
              <a:srgbClr val="ED7D31"/>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6072096"/>
      </p:ext>
    </p:extLst>
  </p:cSld>
  <p:clrMapOvr>
    <a:masterClrMapping/>
  </p:clrMapOvr>
  <p:transition spd="slow">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Conector recto 13"/>
          <p:cNvCxnSpPr/>
          <p:nvPr/>
        </p:nvCxnSpPr>
        <p:spPr>
          <a:xfrm flipH="1">
            <a:off x="5336092" y="-4"/>
            <a:ext cx="3840482" cy="2762025"/>
          </a:xfrm>
          <a:prstGeom prst="line">
            <a:avLst/>
          </a:prstGeom>
          <a:ln w="762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ector recto 16"/>
          <p:cNvCxnSpPr/>
          <p:nvPr/>
        </p:nvCxnSpPr>
        <p:spPr>
          <a:xfrm flipH="1">
            <a:off x="648789" y="-4"/>
            <a:ext cx="3840482" cy="2762025"/>
          </a:xfrm>
          <a:prstGeom prst="line">
            <a:avLst/>
          </a:prstGeom>
          <a:ln w="571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Rectángulo 17"/>
          <p:cNvSpPr/>
          <p:nvPr/>
        </p:nvSpPr>
        <p:spPr>
          <a:xfrm rot="16200000">
            <a:off x="2666999" y="-2667001"/>
            <a:ext cx="6858004" cy="12191997"/>
          </a:xfrm>
          <a:prstGeom prst="rect">
            <a:avLst/>
          </a:prstGeom>
          <a:solidFill>
            <a:srgbClr val="054E7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R"/>
          </a:p>
        </p:txBody>
      </p:sp>
      <p:sp>
        <p:nvSpPr>
          <p:cNvPr id="24" name="Rectángulo redondeado 23"/>
          <p:cNvSpPr/>
          <p:nvPr/>
        </p:nvSpPr>
        <p:spPr>
          <a:xfrm>
            <a:off x="2757630" y="1897925"/>
            <a:ext cx="1654628" cy="1814286"/>
          </a:xfrm>
          <a:prstGeom prst="roundRect">
            <a:avLst/>
          </a:prstGeom>
          <a:noFill/>
          <a:ln w="762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R"/>
          </a:p>
        </p:txBody>
      </p:sp>
      <p:sp>
        <p:nvSpPr>
          <p:cNvPr id="25" name="4 Rectángulo redondeado"/>
          <p:cNvSpPr/>
          <p:nvPr/>
        </p:nvSpPr>
        <p:spPr>
          <a:xfrm>
            <a:off x="4542885" y="2329973"/>
            <a:ext cx="3184439" cy="86409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2400" dirty="0" smtClean="0">
                <a:latin typeface="Century Gothic" panose="020B0502020202020204" pitchFamily="34" charset="0"/>
              </a:rPr>
              <a:t>TAMAÑO DE </a:t>
            </a:r>
            <a:r>
              <a:rPr lang="es-MX" sz="2400" smtClean="0">
                <a:latin typeface="Century Gothic" panose="020B0502020202020204" pitchFamily="34" charset="0"/>
              </a:rPr>
              <a:t>LA MUESTRA</a:t>
            </a:r>
            <a:endParaRPr lang="es-CR" sz="2400" dirty="0">
              <a:latin typeface="Book Antiqua" panose="02040602050305030304" pitchFamily="18" charset="0"/>
            </a:endParaRPr>
          </a:p>
        </p:txBody>
      </p:sp>
      <p:sp>
        <p:nvSpPr>
          <p:cNvPr id="28" name="4 Rectángulo redondeado"/>
          <p:cNvSpPr/>
          <p:nvPr/>
        </p:nvSpPr>
        <p:spPr>
          <a:xfrm>
            <a:off x="3149429" y="2329973"/>
            <a:ext cx="1393456" cy="86409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7200" dirty="0" smtClean="0">
                <a:latin typeface="Century Gothic" panose="020B0502020202020204" pitchFamily="34" charset="0"/>
              </a:rPr>
              <a:t>2.</a:t>
            </a:r>
            <a:endParaRPr lang="es-CR" sz="7200" dirty="0">
              <a:latin typeface="Century Gothic" panose="020B0502020202020204" pitchFamily="34" charset="0"/>
            </a:endParaRPr>
          </a:p>
        </p:txBody>
      </p:sp>
      <p:pic>
        <p:nvPicPr>
          <p:cNvPr id="29" name="Imagen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8450" y="3927251"/>
            <a:ext cx="5144607" cy="3975378"/>
          </a:xfrm>
          <a:prstGeom prst="rect">
            <a:avLst/>
          </a:prstGeom>
        </p:spPr>
      </p:pic>
      <p:pic>
        <p:nvPicPr>
          <p:cNvPr id="30" name="Imagen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3853" y="3936664"/>
            <a:ext cx="5144607" cy="3975378"/>
          </a:xfrm>
          <a:prstGeom prst="rect">
            <a:avLst/>
          </a:prstGeom>
        </p:spPr>
      </p:pic>
      <p:pic>
        <p:nvPicPr>
          <p:cNvPr id="31" name="Imagen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46156" y="3930035"/>
            <a:ext cx="5144607" cy="3975378"/>
          </a:xfrm>
          <a:prstGeom prst="rect">
            <a:avLst/>
          </a:prstGeom>
        </p:spPr>
      </p:pic>
      <p:pic>
        <p:nvPicPr>
          <p:cNvPr id="32" name="Imagen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18459" y="3936664"/>
            <a:ext cx="5144607" cy="3975378"/>
          </a:xfrm>
          <a:prstGeom prst="rect">
            <a:avLst/>
          </a:prstGeom>
        </p:spPr>
      </p:pic>
      <p:pic>
        <p:nvPicPr>
          <p:cNvPr id="33" name="Imagen 32"/>
          <p:cNvPicPr>
            <a:picLocks noChangeAspect="1"/>
          </p:cNvPicPr>
          <p:nvPr/>
        </p:nvPicPr>
        <p:blipFill rotWithShape="1">
          <a:blip r:embed="rId2" cstate="print">
            <a:extLst>
              <a:ext uri="{28A0092B-C50C-407E-A947-70E740481C1C}">
                <a14:useLocalDpi xmlns:a14="http://schemas.microsoft.com/office/drawing/2010/main" val="0"/>
              </a:ext>
            </a:extLst>
          </a:blip>
          <a:srcRect r="37688" b="28377"/>
          <a:stretch/>
        </p:blipFill>
        <p:spPr>
          <a:xfrm>
            <a:off x="8990763" y="3930035"/>
            <a:ext cx="3205720" cy="2847283"/>
          </a:xfrm>
          <a:prstGeom prst="rect">
            <a:avLst/>
          </a:prstGeom>
        </p:spPr>
      </p:pic>
    </p:spTree>
    <p:extLst>
      <p:ext uri="{BB962C8B-B14F-4D97-AF65-F5344CB8AC3E}">
        <p14:creationId xmlns:p14="http://schemas.microsoft.com/office/powerpoint/2010/main" val="3629600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55320" y="1582737"/>
            <a:ext cx="4582886" cy="1526223"/>
          </a:xfrm>
        </p:spPr>
        <p:txBody>
          <a:bodyPr>
            <a:normAutofit/>
          </a:bodyPr>
          <a:lstStyle/>
          <a:p>
            <a:pPr marL="0" indent="0" algn="ctr">
              <a:buNone/>
            </a:pPr>
            <a:r>
              <a:rPr lang="es-CR" sz="1600" dirty="0">
                <a:solidFill>
                  <a:schemeClr val="tx1">
                    <a:lumMod val="65000"/>
                    <a:lumOff val="35000"/>
                  </a:schemeClr>
                </a:solidFill>
                <a:latin typeface="Century Gothic" panose="020B0502020202020204" pitchFamily="34" charset="0"/>
              </a:rPr>
              <a:t>La pregunta mas común</a:t>
            </a:r>
          </a:p>
          <a:p>
            <a:pPr marL="0" indent="0" algn="ctr">
              <a:buNone/>
            </a:pPr>
            <a:r>
              <a:rPr lang="es-CR" sz="2400" b="1" dirty="0">
                <a:solidFill>
                  <a:schemeClr val="tx1">
                    <a:lumMod val="65000"/>
                    <a:lumOff val="35000"/>
                  </a:schemeClr>
                </a:solidFill>
                <a:latin typeface="Century Gothic" panose="020B0502020202020204" pitchFamily="34" charset="0"/>
              </a:rPr>
              <a:t> </a:t>
            </a:r>
            <a:r>
              <a:rPr lang="es-CR" sz="2400" b="1" dirty="0">
                <a:solidFill>
                  <a:schemeClr val="tx1">
                    <a:lumMod val="65000"/>
                    <a:lumOff val="35000"/>
                  </a:schemeClr>
                </a:solidFill>
              </a:rPr>
              <a:t>¿</a:t>
            </a:r>
            <a:r>
              <a:rPr lang="es-CR" sz="2400" b="1" dirty="0">
                <a:solidFill>
                  <a:schemeClr val="tx1">
                    <a:lumMod val="65000"/>
                    <a:lumOff val="35000"/>
                  </a:schemeClr>
                </a:solidFill>
                <a:latin typeface="Century Gothic" panose="020B0502020202020204" pitchFamily="34" charset="0"/>
              </a:rPr>
              <a:t>Que tamaño de muestra debo seleccionar para hacer una encuesta</a:t>
            </a:r>
            <a:r>
              <a:rPr lang="es-CR" sz="2400" b="1" dirty="0" smtClean="0">
                <a:solidFill>
                  <a:schemeClr val="tx1">
                    <a:lumMod val="65000"/>
                    <a:lumOff val="35000"/>
                  </a:schemeClr>
                </a:solidFill>
              </a:rPr>
              <a:t>?</a:t>
            </a:r>
            <a:endParaRPr lang="es-CR" sz="2400" b="1" dirty="0">
              <a:solidFill>
                <a:schemeClr val="tx1">
                  <a:lumMod val="65000"/>
                  <a:lumOff val="35000"/>
                </a:schemeClr>
              </a:solidFill>
            </a:endParaRPr>
          </a:p>
        </p:txBody>
      </p:sp>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smtClean="0"/>
              <a:t>        </a:t>
            </a:r>
            <a:r>
              <a:rPr lang="es-CR" sz="2400" dirty="0" smtClean="0">
                <a:latin typeface="Century Gothic" panose="020B0502020202020204" pitchFamily="34" charset="0"/>
              </a:rPr>
              <a:t>TAMAÑO DE MUESTRA</a:t>
            </a:r>
            <a:endParaRPr lang="es-CR" sz="2400" dirty="0">
              <a:latin typeface="Book Antiqua" panose="02040602050305030304" pitchFamily="18" charset="0"/>
            </a:endParaRPr>
          </a:p>
        </p:txBody>
      </p:sp>
      <p:sp>
        <p:nvSpPr>
          <p:cNvPr id="6" name="Rectángulo 5"/>
          <p:cNvSpPr/>
          <p:nvPr/>
        </p:nvSpPr>
        <p:spPr>
          <a:xfrm>
            <a:off x="800220" y="4802921"/>
            <a:ext cx="4511041" cy="590931"/>
          </a:xfrm>
          <a:prstGeom prst="rect">
            <a:avLst/>
          </a:prstGeom>
          <a:noFill/>
        </p:spPr>
        <p:txBody>
          <a:bodyPr wrap="square">
            <a:spAutoFit/>
          </a:bodyPr>
          <a:lstStyle/>
          <a:p>
            <a:pPr indent="-285750" algn="ctr">
              <a:lnSpc>
                <a:spcPct val="90000"/>
              </a:lnSpc>
              <a:spcBef>
                <a:spcPts val="1000"/>
              </a:spcBef>
            </a:pPr>
            <a:r>
              <a:rPr lang="es-CR" dirty="0">
                <a:solidFill>
                  <a:srgbClr val="ADADAD"/>
                </a:solidFill>
                <a:latin typeface="Century Gothic" panose="020B0502020202020204" pitchFamily="34" charset="0"/>
              </a:rPr>
              <a:t>Si el muestrista responde inmediatamente </a:t>
            </a:r>
          </a:p>
        </p:txBody>
      </p:sp>
      <p:cxnSp>
        <p:nvCxnSpPr>
          <p:cNvPr id="8" name="Conector recto de flecha 7"/>
          <p:cNvCxnSpPr>
            <a:stCxn id="3" idx="2"/>
          </p:cNvCxnSpPr>
          <p:nvPr/>
        </p:nvCxnSpPr>
        <p:spPr>
          <a:xfrm>
            <a:off x="2946763" y="3108960"/>
            <a:ext cx="0" cy="352697"/>
          </a:xfrm>
          <a:prstGeom prst="straightConnector1">
            <a:avLst/>
          </a:prstGeom>
          <a:ln w="38100">
            <a:solidFill>
              <a:srgbClr val="ADADAD"/>
            </a:solidFill>
            <a:tailEnd type="triangle"/>
          </a:ln>
        </p:spPr>
        <p:style>
          <a:lnRef idx="1">
            <a:schemeClr val="accent1"/>
          </a:lnRef>
          <a:fillRef idx="0">
            <a:schemeClr val="accent1"/>
          </a:fillRef>
          <a:effectRef idx="0">
            <a:schemeClr val="accent1"/>
          </a:effectRef>
          <a:fontRef idx="minor">
            <a:schemeClr val="tx1"/>
          </a:fontRef>
        </p:style>
      </p:cxnSp>
      <p:pic>
        <p:nvPicPr>
          <p:cNvPr id="10" name="Imagen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6084" y="3579764"/>
            <a:ext cx="1161358" cy="1161358"/>
          </a:xfrm>
          <a:prstGeom prst="rect">
            <a:avLst/>
          </a:prstGeom>
        </p:spPr>
      </p:pic>
      <p:sp>
        <p:nvSpPr>
          <p:cNvPr id="11" name="Rectángulo 10"/>
          <p:cNvSpPr/>
          <p:nvPr/>
        </p:nvSpPr>
        <p:spPr>
          <a:xfrm>
            <a:off x="6666411" y="2041211"/>
            <a:ext cx="4776652" cy="646331"/>
          </a:xfrm>
          <a:prstGeom prst="rect">
            <a:avLst/>
          </a:prstGeom>
        </p:spPr>
        <p:txBody>
          <a:bodyPr wrap="square">
            <a:spAutoFit/>
          </a:bodyPr>
          <a:lstStyle/>
          <a:p>
            <a:pPr algn="ctr">
              <a:lnSpc>
                <a:spcPct val="90000"/>
              </a:lnSpc>
              <a:spcBef>
                <a:spcPts val="1000"/>
              </a:spcBef>
            </a:pPr>
            <a:r>
              <a:rPr lang="es-CR" sz="2000" b="1" dirty="0">
                <a:solidFill>
                  <a:srgbClr val="ED7D31"/>
                </a:solidFill>
              </a:rPr>
              <a:t>¿</a:t>
            </a:r>
            <a:r>
              <a:rPr lang="es-CR" sz="2000" b="1" dirty="0">
                <a:solidFill>
                  <a:srgbClr val="ED7D31"/>
                </a:solidFill>
                <a:latin typeface="Century Gothic" panose="020B0502020202020204" pitchFamily="34" charset="0"/>
              </a:rPr>
              <a:t>La pregunta hecha proporciona toda la información que se requiere</a:t>
            </a:r>
            <a:r>
              <a:rPr lang="es-CR" sz="2000" b="1" dirty="0">
                <a:solidFill>
                  <a:srgbClr val="ED7D31"/>
                </a:solidFill>
              </a:rPr>
              <a:t>?</a:t>
            </a:r>
            <a:r>
              <a:rPr lang="es-CR" sz="1400" dirty="0">
                <a:solidFill>
                  <a:srgbClr val="ED7D31"/>
                </a:solidFill>
                <a:latin typeface="Century Gothic" panose="020B0502020202020204" pitchFamily="34" charset="0"/>
              </a:rPr>
              <a:t> </a:t>
            </a:r>
            <a:endParaRPr lang="es-CR" sz="1400" dirty="0" smtClean="0">
              <a:solidFill>
                <a:srgbClr val="ED7D31"/>
              </a:solidFill>
              <a:latin typeface="Century Gothic" panose="020B0502020202020204" pitchFamily="34" charset="0"/>
            </a:endParaRPr>
          </a:p>
        </p:txBody>
      </p:sp>
      <p:cxnSp>
        <p:nvCxnSpPr>
          <p:cNvPr id="14" name="Conector recto de flecha 13"/>
          <p:cNvCxnSpPr/>
          <p:nvPr/>
        </p:nvCxnSpPr>
        <p:spPr>
          <a:xfrm>
            <a:off x="5311260" y="2364377"/>
            <a:ext cx="1114697" cy="0"/>
          </a:xfrm>
          <a:prstGeom prst="straightConnector1">
            <a:avLst/>
          </a:prstGeom>
          <a:ln>
            <a:solidFill>
              <a:srgbClr val="ED7D31"/>
            </a:solidFill>
            <a:tailEnd type="triangle"/>
          </a:ln>
        </p:spPr>
        <p:style>
          <a:lnRef idx="1">
            <a:schemeClr val="accent1"/>
          </a:lnRef>
          <a:fillRef idx="0">
            <a:schemeClr val="accent1"/>
          </a:fillRef>
          <a:effectRef idx="0">
            <a:schemeClr val="accent1"/>
          </a:effectRef>
          <a:fontRef idx="minor">
            <a:schemeClr val="tx1"/>
          </a:fontRef>
        </p:style>
      </p:cxnSp>
      <p:sp>
        <p:nvSpPr>
          <p:cNvPr id="15" name="Rectángulo 14"/>
          <p:cNvSpPr/>
          <p:nvPr/>
        </p:nvSpPr>
        <p:spPr>
          <a:xfrm>
            <a:off x="6808461" y="2727166"/>
            <a:ext cx="4634602" cy="286232"/>
          </a:xfrm>
          <a:prstGeom prst="rect">
            <a:avLst/>
          </a:prstGeom>
        </p:spPr>
        <p:txBody>
          <a:bodyPr wrap="none">
            <a:spAutoFit/>
          </a:bodyPr>
          <a:lstStyle/>
          <a:p>
            <a:pPr algn="ctr">
              <a:lnSpc>
                <a:spcPct val="90000"/>
              </a:lnSpc>
              <a:spcBef>
                <a:spcPts val="1000"/>
              </a:spcBef>
            </a:pPr>
            <a:r>
              <a:rPr lang="es-CR" sz="1400" dirty="0">
                <a:solidFill>
                  <a:schemeClr val="tx1">
                    <a:lumMod val="65000"/>
                    <a:lumOff val="35000"/>
                  </a:schemeClr>
                </a:solidFill>
                <a:latin typeface="Century Gothic" panose="020B0502020202020204" pitchFamily="34" charset="0"/>
              </a:rPr>
              <a:t>Evidentemente no.  No se pregunto lo que debía…</a:t>
            </a:r>
          </a:p>
        </p:txBody>
      </p:sp>
      <p:sp>
        <p:nvSpPr>
          <p:cNvPr id="17" name="Rectángulo 16"/>
          <p:cNvSpPr/>
          <p:nvPr/>
        </p:nvSpPr>
        <p:spPr>
          <a:xfrm>
            <a:off x="800220" y="5730392"/>
            <a:ext cx="4667792" cy="590931"/>
          </a:xfrm>
          <a:prstGeom prst="rect">
            <a:avLst/>
          </a:prstGeom>
        </p:spPr>
        <p:txBody>
          <a:bodyPr wrap="square">
            <a:spAutoFit/>
          </a:bodyPr>
          <a:lstStyle/>
          <a:p>
            <a:pPr indent="-285750" algn="ctr">
              <a:lnSpc>
                <a:spcPct val="90000"/>
              </a:lnSpc>
              <a:spcBef>
                <a:spcPts val="1000"/>
              </a:spcBef>
            </a:pPr>
            <a:r>
              <a:rPr lang="es-CR" dirty="0" smtClean="0">
                <a:solidFill>
                  <a:srgbClr val="ED7D31"/>
                </a:solidFill>
                <a:latin typeface="Century Gothic" panose="020B0502020202020204" pitchFamily="34" charset="0"/>
              </a:rPr>
              <a:t>Creer </a:t>
            </a:r>
            <a:r>
              <a:rPr lang="es-CR" dirty="0">
                <a:solidFill>
                  <a:srgbClr val="ED7D31"/>
                </a:solidFill>
                <a:latin typeface="Century Gothic" panose="020B0502020202020204" pitchFamily="34" charset="0"/>
              </a:rPr>
              <a:t>que provee la respuesta correcta a un problema mal planteado.</a:t>
            </a:r>
          </a:p>
        </p:txBody>
      </p:sp>
      <p:sp>
        <p:nvSpPr>
          <p:cNvPr id="18" name="Rectángulo 17"/>
          <p:cNvSpPr/>
          <p:nvPr/>
        </p:nvSpPr>
        <p:spPr>
          <a:xfrm>
            <a:off x="800219" y="5305660"/>
            <a:ext cx="4511041" cy="424732"/>
          </a:xfrm>
          <a:prstGeom prst="rect">
            <a:avLst/>
          </a:prstGeom>
          <a:noFill/>
        </p:spPr>
        <p:txBody>
          <a:bodyPr wrap="square">
            <a:spAutoFit/>
          </a:bodyPr>
          <a:lstStyle/>
          <a:p>
            <a:pPr indent="-285750" algn="ctr">
              <a:lnSpc>
                <a:spcPct val="90000"/>
              </a:lnSpc>
              <a:spcBef>
                <a:spcPts val="1000"/>
              </a:spcBef>
            </a:pPr>
            <a:r>
              <a:rPr lang="es-CR" sz="2400" b="1" dirty="0" smtClean="0">
                <a:solidFill>
                  <a:srgbClr val="ADADAD"/>
                </a:solidFill>
                <a:latin typeface="Century Gothic" panose="020B0502020202020204" pitchFamily="34" charset="0"/>
              </a:rPr>
              <a:t>Comete </a:t>
            </a:r>
            <a:r>
              <a:rPr lang="es-CR" sz="2400" b="1" dirty="0">
                <a:solidFill>
                  <a:srgbClr val="ADADAD"/>
                </a:solidFill>
                <a:latin typeface="Century Gothic" panose="020B0502020202020204" pitchFamily="34" charset="0"/>
              </a:rPr>
              <a:t>un error</a:t>
            </a:r>
          </a:p>
        </p:txBody>
      </p:sp>
      <p:sp>
        <p:nvSpPr>
          <p:cNvPr id="19" name="Elipse 18"/>
          <p:cNvSpPr/>
          <p:nvPr/>
        </p:nvSpPr>
        <p:spPr>
          <a:xfrm>
            <a:off x="8506097" y="3362864"/>
            <a:ext cx="938349" cy="962086"/>
          </a:xfrm>
          <a:prstGeom prst="ellipse">
            <a:avLst/>
          </a:prstGeom>
          <a:solidFill>
            <a:srgbClr val="5593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smtClean="0"/>
              <a:t>¿n?</a:t>
            </a:r>
            <a:endParaRPr lang="es-CR" sz="2400" b="1" dirty="0"/>
          </a:p>
        </p:txBody>
      </p:sp>
      <p:cxnSp>
        <p:nvCxnSpPr>
          <p:cNvPr id="21" name="Conector recto de flecha 20"/>
          <p:cNvCxnSpPr>
            <a:stCxn id="19" idx="3"/>
          </p:cNvCxnSpPr>
          <p:nvPr/>
        </p:nvCxnSpPr>
        <p:spPr>
          <a:xfrm flipH="1">
            <a:off x="8229600" y="4184056"/>
            <a:ext cx="413915" cy="473888"/>
          </a:xfrm>
          <a:prstGeom prst="straightConnector1">
            <a:avLst/>
          </a:prstGeom>
          <a:ln>
            <a:solidFill>
              <a:srgbClr val="55937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p:cNvCxnSpPr>
            <a:stCxn id="19" idx="5"/>
          </p:cNvCxnSpPr>
          <p:nvPr/>
        </p:nvCxnSpPr>
        <p:spPr>
          <a:xfrm>
            <a:off x="9307028" y="4184056"/>
            <a:ext cx="413915" cy="490360"/>
          </a:xfrm>
          <a:prstGeom prst="straightConnector1">
            <a:avLst/>
          </a:prstGeom>
          <a:ln>
            <a:solidFill>
              <a:srgbClr val="559374"/>
            </a:solidFill>
            <a:tailEnd type="triangle"/>
          </a:ln>
        </p:spPr>
        <p:style>
          <a:lnRef idx="1">
            <a:schemeClr val="accent1"/>
          </a:lnRef>
          <a:fillRef idx="0">
            <a:schemeClr val="accent1"/>
          </a:fillRef>
          <a:effectRef idx="0">
            <a:schemeClr val="accent1"/>
          </a:effectRef>
          <a:fontRef idx="minor">
            <a:schemeClr val="tx1"/>
          </a:fontRef>
        </p:style>
      </p:cxnSp>
      <p:sp>
        <p:nvSpPr>
          <p:cNvPr id="29" name="Rectángulo 28"/>
          <p:cNvSpPr/>
          <p:nvPr/>
        </p:nvSpPr>
        <p:spPr>
          <a:xfrm>
            <a:off x="7569526" y="4657944"/>
            <a:ext cx="1320148" cy="646331"/>
          </a:xfrm>
          <a:prstGeom prst="rect">
            <a:avLst/>
          </a:prstGeom>
        </p:spPr>
        <p:txBody>
          <a:bodyPr wrap="square">
            <a:spAutoFit/>
          </a:bodyPr>
          <a:lstStyle/>
          <a:p>
            <a:r>
              <a:rPr lang="es-CR" b="1" dirty="0" smtClean="0">
                <a:solidFill>
                  <a:srgbClr val="559374"/>
                </a:solidFill>
                <a:latin typeface="Century Gothic" panose="020B0502020202020204" pitchFamily="34" charset="0"/>
              </a:rPr>
              <a:t>Si es muy grande …</a:t>
            </a:r>
            <a:endParaRPr lang="es-CR" dirty="0">
              <a:solidFill>
                <a:srgbClr val="559374"/>
              </a:solidFill>
            </a:endParaRPr>
          </a:p>
        </p:txBody>
      </p:sp>
      <p:sp>
        <p:nvSpPr>
          <p:cNvPr id="31" name="Rectángulo 30"/>
          <p:cNvSpPr/>
          <p:nvPr/>
        </p:nvSpPr>
        <p:spPr>
          <a:xfrm>
            <a:off x="9478222" y="4674416"/>
            <a:ext cx="1651331" cy="646331"/>
          </a:xfrm>
          <a:prstGeom prst="rect">
            <a:avLst/>
          </a:prstGeom>
        </p:spPr>
        <p:txBody>
          <a:bodyPr wrap="square">
            <a:spAutoFit/>
          </a:bodyPr>
          <a:lstStyle/>
          <a:p>
            <a:r>
              <a:rPr lang="es-CR" b="1" dirty="0" smtClean="0">
                <a:solidFill>
                  <a:srgbClr val="559374"/>
                </a:solidFill>
                <a:latin typeface="Century Gothic" panose="020B0502020202020204" pitchFamily="34" charset="0"/>
              </a:rPr>
              <a:t>Si es muy pequeña …</a:t>
            </a:r>
            <a:endParaRPr lang="es-CR" dirty="0">
              <a:solidFill>
                <a:srgbClr val="559374"/>
              </a:solidFill>
            </a:endParaRPr>
          </a:p>
        </p:txBody>
      </p:sp>
      <p:sp>
        <p:nvSpPr>
          <p:cNvPr id="32" name="Rectángulo 31"/>
          <p:cNvSpPr/>
          <p:nvPr/>
        </p:nvSpPr>
        <p:spPr>
          <a:xfrm>
            <a:off x="7569526" y="5304275"/>
            <a:ext cx="1320148" cy="830997"/>
          </a:xfrm>
          <a:prstGeom prst="rect">
            <a:avLst/>
          </a:prstGeom>
        </p:spPr>
        <p:txBody>
          <a:bodyPr wrap="square">
            <a:spAutoFit/>
          </a:bodyPr>
          <a:lstStyle/>
          <a:p>
            <a:r>
              <a:rPr lang="es-CR" sz="1600" dirty="0" smtClean="0">
                <a:solidFill>
                  <a:srgbClr val="559374"/>
                </a:solidFill>
                <a:latin typeface="Century Gothic" panose="020B0502020202020204" pitchFamily="34" charset="0"/>
              </a:rPr>
              <a:t>… hay despilfarro de recursos</a:t>
            </a:r>
            <a:endParaRPr lang="es-CR" sz="1600" dirty="0">
              <a:solidFill>
                <a:srgbClr val="559374"/>
              </a:solidFill>
            </a:endParaRPr>
          </a:p>
        </p:txBody>
      </p:sp>
      <p:sp>
        <p:nvSpPr>
          <p:cNvPr id="33" name="Rectángulo 32"/>
          <p:cNvSpPr/>
          <p:nvPr/>
        </p:nvSpPr>
        <p:spPr>
          <a:xfrm>
            <a:off x="9478221" y="5320747"/>
            <a:ext cx="1651331" cy="830997"/>
          </a:xfrm>
          <a:prstGeom prst="rect">
            <a:avLst/>
          </a:prstGeom>
        </p:spPr>
        <p:txBody>
          <a:bodyPr wrap="square">
            <a:spAutoFit/>
          </a:bodyPr>
          <a:lstStyle/>
          <a:p>
            <a:r>
              <a:rPr lang="es-CR" sz="1600" dirty="0" smtClean="0">
                <a:solidFill>
                  <a:srgbClr val="559374"/>
                </a:solidFill>
                <a:latin typeface="Century Gothic" panose="020B0502020202020204" pitchFamily="34" charset="0"/>
              </a:rPr>
              <a:t>… disminuye la utilidad de los recursos</a:t>
            </a:r>
            <a:endParaRPr lang="es-CR" sz="1600" dirty="0">
              <a:solidFill>
                <a:srgbClr val="559374"/>
              </a:solidFill>
            </a:endParaRPr>
          </a:p>
        </p:txBody>
      </p:sp>
    </p:spTree>
    <p:extLst>
      <p:ext uri="{BB962C8B-B14F-4D97-AF65-F5344CB8AC3E}">
        <p14:creationId xmlns:p14="http://schemas.microsoft.com/office/powerpoint/2010/main" val="9375729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5" grpId="0"/>
      <p:bldP spid="17" grpId="0"/>
      <p:bldP spid="18" grpId="0"/>
      <p:bldP spid="19" grpId="0" animBg="1"/>
      <p:bldP spid="29" grpId="0"/>
      <p:bldP spid="31" grpId="0"/>
      <p:bldP spid="32" grpId="0"/>
      <p:bldP spid="3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Conector recto 13"/>
          <p:cNvCxnSpPr/>
          <p:nvPr/>
        </p:nvCxnSpPr>
        <p:spPr>
          <a:xfrm flipH="1">
            <a:off x="5336092" y="-4"/>
            <a:ext cx="3840482" cy="2762025"/>
          </a:xfrm>
          <a:prstGeom prst="line">
            <a:avLst/>
          </a:prstGeom>
          <a:ln w="762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ector recto 16"/>
          <p:cNvCxnSpPr/>
          <p:nvPr/>
        </p:nvCxnSpPr>
        <p:spPr>
          <a:xfrm flipH="1">
            <a:off x="648789" y="-4"/>
            <a:ext cx="3840482" cy="2762025"/>
          </a:xfrm>
          <a:prstGeom prst="line">
            <a:avLst/>
          </a:prstGeom>
          <a:ln w="571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Rectángulo 17"/>
          <p:cNvSpPr/>
          <p:nvPr/>
        </p:nvSpPr>
        <p:spPr>
          <a:xfrm rot="16200000">
            <a:off x="2666999" y="-2667001"/>
            <a:ext cx="6858004" cy="12191997"/>
          </a:xfrm>
          <a:prstGeom prst="rect">
            <a:avLst/>
          </a:prstGeom>
          <a:solidFill>
            <a:srgbClr val="054E7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R"/>
          </a:p>
        </p:txBody>
      </p:sp>
      <p:sp>
        <p:nvSpPr>
          <p:cNvPr id="24" name="Rectángulo redondeado 23"/>
          <p:cNvSpPr/>
          <p:nvPr/>
        </p:nvSpPr>
        <p:spPr>
          <a:xfrm>
            <a:off x="2757630" y="1897925"/>
            <a:ext cx="1654628" cy="1814286"/>
          </a:xfrm>
          <a:prstGeom prst="roundRect">
            <a:avLst/>
          </a:prstGeom>
          <a:noFill/>
          <a:ln w="762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R"/>
          </a:p>
        </p:txBody>
      </p:sp>
      <p:sp>
        <p:nvSpPr>
          <p:cNvPr id="25" name="4 Rectángulo redondeado"/>
          <p:cNvSpPr/>
          <p:nvPr/>
        </p:nvSpPr>
        <p:spPr>
          <a:xfrm>
            <a:off x="4542885" y="2329973"/>
            <a:ext cx="3184439" cy="86409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2400" dirty="0" smtClean="0">
                <a:latin typeface="Book Antiqua" panose="02040602050305030304" pitchFamily="18" charset="0"/>
              </a:rPr>
              <a:t>¿</a:t>
            </a:r>
            <a:r>
              <a:rPr lang="es-MX" sz="2400" dirty="0" smtClean="0">
                <a:latin typeface="Century Gothic" panose="020B0502020202020204" pitchFamily="34" charset="0"/>
              </a:rPr>
              <a:t>QUÉ ES EL DISEÑO DE MUESTRAS</a:t>
            </a:r>
            <a:r>
              <a:rPr lang="es-MX" sz="2400" dirty="0">
                <a:latin typeface="Book Antiqua" panose="02040602050305030304" pitchFamily="18" charset="0"/>
              </a:rPr>
              <a:t>?</a:t>
            </a:r>
            <a:endParaRPr lang="es-CR" sz="2400" dirty="0">
              <a:latin typeface="Book Antiqua" panose="02040602050305030304" pitchFamily="18" charset="0"/>
            </a:endParaRPr>
          </a:p>
        </p:txBody>
      </p:sp>
      <p:sp>
        <p:nvSpPr>
          <p:cNvPr id="28" name="4 Rectángulo redondeado"/>
          <p:cNvSpPr/>
          <p:nvPr/>
        </p:nvSpPr>
        <p:spPr>
          <a:xfrm>
            <a:off x="3149429" y="2329973"/>
            <a:ext cx="1393456" cy="86409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7200" dirty="0" smtClean="0">
                <a:latin typeface="Century Gothic" panose="020B0502020202020204" pitchFamily="34" charset="0"/>
              </a:rPr>
              <a:t>1.</a:t>
            </a:r>
            <a:endParaRPr lang="es-CR" sz="7200" dirty="0">
              <a:latin typeface="Century Gothic" panose="020B0502020202020204" pitchFamily="34" charset="0"/>
            </a:endParaRPr>
          </a:p>
        </p:txBody>
      </p:sp>
      <p:pic>
        <p:nvPicPr>
          <p:cNvPr id="29" name="Imagen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8450" y="3927251"/>
            <a:ext cx="5144607" cy="3975378"/>
          </a:xfrm>
          <a:prstGeom prst="rect">
            <a:avLst/>
          </a:prstGeom>
        </p:spPr>
      </p:pic>
      <p:pic>
        <p:nvPicPr>
          <p:cNvPr id="30" name="Imagen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3853" y="3936664"/>
            <a:ext cx="5144607" cy="3975378"/>
          </a:xfrm>
          <a:prstGeom prst="rect">
            <a:avLst/>
          </a:prstGeom>
        </p:spPr>
      </p:pic>
      <p:pic>
        <p:nvPicPr>
          <p:cNvPr id="31" name="Imagen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46156" y="3930035"/>
            <a:ext cx="5144607" cy="3975378"/>
          </a:xfrm>
          <a:prstGeom prst="rect">
            <a:avLst/>
          </a:prstGeom>
        </p:spPr>
      </p:pic>
      <p:pic>
        <p:nvPicPr>
          <p:cNvPr id="32" name="Imagen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18459" y="3936664"/>
            <a:ext cx="5144607" cy="3975378"/>
          </a:xfrm>
          <a:prstGeom prst="rect">
            <a:avLst/>
          </a:prstGeom>
        </p:spPr>
      </p:pic>
      <p:pic>
        <p:nvPicPr>
          <p:cNvPr id="33" name="Imagen 32"/>
          <p:cNvPicPr>
            <a:picLocks noChangeAspect="1"/>
          </p:cNvPicPr>
          <p:nvPr/>
        </p:nvPicPr>
        <p:blipFill rotWithShape="1">
          <a:blip r:embed="rId2" cstate="print">
            <a:extLst>
              <a:ext uri="{28A0092B-C50C-407E-A947-70E740481C1C}">
                <a14:useLocalDpi xmlns:a14="http://schemas.microsoft.com/office/drawing/2010/main" val="0"/>
              </a:ext>
            </a:extLst>
          </a:blip>
          <a:srcRect r="37688" b="28377"/>
          <a:stretch/>
        </p:blipFill>
        <p:spPr>
          <a:xfrm>
            <a:off x="8990763" y="3930035"/>
            <a:ext cx="3205720" cy="2847283"/>
          </a:xfrm>
          <a:prstGeom prst="rect">
            <a:avLst/>
          </a:prstGeom>
        </p:spPr>
      </p:pic>
      <p:sp>
        <p:nvSpPr>
          <p:cNvPr id="2" name="Rectángulo 1"/>
          <p:cNvSpPr/>
          <p:nvPr/>
        </p:nvSpPr>
        <p:spPr>
          <a:xfrm>
            <a:off x="4658178" y="3103865"/>
            <a:ext cx="2105063" cy="338554"/>
          </a:xfrm>
          <a:prstGeom prst="rect">
            <a:avLst/>
          </a:prstGeom>
        </p:spPr>
        <p:txBody>
          <a:bodyPr wrap="none">
            <a:spAutoFit/>
          </a:bodyPr>
          <a:lstStyle/>
          <a:p>
            <a:r>
              <a:rPr lang="es-ES" sz="1600" dirty="0" smtClean="0">
                <a:solidFill>
                  <a:schemeClr val="bg1"/>
                </a:solidFill>
                <a:latin typeface="Century Gothic" panose="020B0502020202020204" pitchFamily="34" charset="0"/>
              </a:rPr>
              <a:t>Conceptos básicos</a:t>
            </a:r>
            <a:endParaRPr lang="es-CR" sz="1600" dirty="0">
              <a:solidFill>
                <a:schemeClr val="bg1"/>
              </a:solidFill>
            </a:endParaRPr>
          </a:p>
        </p:txBody>
      </p:sp>
    </p:spTree>
    <p:extLst>
      <p:ext uri="{BB962C8B-B14F-4D97-AF65-F5344CB8AC3E}">
        <p14:creationId xmlns:p14="http://schemas.microsoft.com/office/powerpoint/2010/main" val="1270949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4109" y="2601951"/>
            <a:ext cx="3234735" cy="3234735"/>
          </a:xfrm>
          <a:prstGeom prst="rect">
            <a:avLst/>
          </a:prstGeom>
        </p:spPr>
      </p:pic>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smtClean="0"/>
              <a:t>        </a:t>
            </a:r>
            <a:r>
              <a:rPr lang="es-CR" sz="2400" dirty="0" smtClean="0">
                <a:latin typeface="Century Gothic" panose="020B0502020202020204" pitchFamily="34" charset="0"/>
              </a:rPr>
              <a:t>TAMAÑO DE MUESTRA</a:t>
            </a:r>
            <a:endParaRPr lang="es-CR" sz="2400" dirty="0">
              <a:latin typeface="Book Antiqua" panose="02040602050305030304" pitchFamily="18" charset="0"/>
            </a:endParaRPr>
          </a:p>
        </p:txBody>
      </p:sp>
      <p:sp>
        <p:nvSpPr>
          <p:cNvPr id="9" name="Elipse 8"/>
          <p:cNvSpPr/>
          <p:nvPr/>
        </p:nvSpPr>
        <p:spPr>
          <a:xfrm>
            <a:off x="7111046" y="4022702"/>
            <a:ext cx="961799" cy="914400"/>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pic>
        <p:nvPicPr>
          <p:cNvPr id="7" name="Imagen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0457" y="4175351"/>
            <a:ext cx="609101" cy="609101"/>
          </a:xfrm>
          <a:prstGeom prst="rect">
            <a:avLst/>
          </a:prstGeom>
        </p:spPr>
      </p:pic>
      <p:sp>
        <p:nvSpPr>
          <p:cNvPr id="10" name="Elipse 9"/>
          <p:cNvSpPr/>
          <p:nvPr/>
        </p:nvSpPr>
        <p:spPr>
          <a:xfrm>
            <a:off x="9397045" y="4035765"/>
            <a:ext cx="961799" cy="914400"/>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pic>
        <p:nvPicPr>
          <p:cNvPr id="11" name="Imagen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17486" y="4119443"/>
            <a:ext cx="720915" cy="720915"/>
          </a:xfrm>
          <a:prstGeom prst="rect">
            <a:avLst/>
          </a:prstGeom>
        </p:spPr>
      </p:pic>
      <p:sp>
        <p:nvSpPr>
          <p:cNvPr id="12" name="CuadroTexto 11"/>
          <p:cNvSpPr txBox="1"/>
          <p:nvPr/>
        </p:nvSpPr>
        <p:spPr>
          <a:xfrm>
            <a:off x="7190092" y="4937101"/>
            <a:ext cx="713657" cy="369332"/>
          </a:xfrm>
          <a:prstGeom prst="rect">
            <a:avLst/>
          </a:prstGeom>
          <a:noFill/>
        </p:spPr>
        <p:txBody>
          <a:bodyPr wrap="none" rtlCol="0">
            <a:spAutoFit/>
          </a:bodyPr>
          <a:lstStyle/>
          <a:p>
            <a:r>
              <a:rPr lang="es-ES" b="1" dirty="0">
                <a:solidFill>
                  <a:srgbClr val="9B9B9B"/>
                </a:solidFill>
              </a:rPr>
              <a:t>Costo</a:t>
            </a:r>
            <a:endParaRPr lang="es-CR" b="1" dirty="0">
              <a:solidFill>
                <a:srgbClr val="9B9B9B"/>
              </a:solidFill>
            </a:endParaRPr>
          </a:p>
        </p:txBody>
      </p:sp>
      <p:sp>
        <p:nvSpPr>
          <p:cNvPr id="13" name="CuadroTexto 12"/>
          <p:cNvSpPr txBox="1"/>
          <p:nvPr/>
        </p:nvSpPr>
        <p:spPr>
          <a:xfrm>
            <a:off x="9361519" y="4950165"/>
            <a:ext cx="1049326" cy="369332"/>
          </a:xfrm>
          <a:prstGeom prst="rect">
            <a:avLst/>
          </a:prstGeom>
          <a:noFill/>
        </p:spPr>
        <p:txBody>
          <a:bodyPr wrap="none" rtlCol="0">
            <a:spAutoFit/>
          </a:bodyPr>
          <a:lstStyle/>
          <a:p>
            <a:r>
              <a:rPr lang="es-ES" b="1" dirty="0">
                <a:solidFill>
                  <a:srgbClr val="9B9B9B"/>
                </a:solidFill>
              </a:rPr>
              <a:t>Precisión</a:t>
            </a:r>
            <a:endParaRPr lang="es-CR" b="1" dirty="0">
              <a:solidFill>
                <a:srgbClr val="9B9B9B"/>
              </a:solidFill>
            </a:endParaRPr>
          </a:p>
        </p:txBody>
      </p:sp>
      <p:sp>
        <p:nvSpPr>
          <p:cNvPr id="14" name="Elipse 13"/>
          <p:cNvSpPr/>
          <p:nvPr/>
        </p:nvSpPr>
        <p:spPr>
          <a:xfrm>
            <a:off x="2289569" y="1661217"/>
            <a:ext cx="938349" cy="962086"/>
          </a:xfrm>
          <a:prstGeom prst="ellipse">
            <a:avLst/>
          </a:prstGeom>
          <a:solidFill>
            <a:srgbClr val="5593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smtClean="0"/>
              <a:t>¿n?</a:t>
            </a:r>
            <a:endParaRPr lang="es-CR" sz="2400" b="1" dirty="0"/>
          </a:p>
        </p:txBody>
      </p:sp>
      <p:cxnSp>
        <p:nvCxnSpPr>
          <p:cNvPr id="15" name="Conector recto de flecha 14"/>
          <p:cNvCxnSpPr>
            <a:stCxn id="14" idx="3"/>
          </p:cNvCxnSpPr>
          <p:nvPr/>
        </p:nvCxnSpPr>
        <p:spPr>
          <a:xfrm flipH="1">
            <a:off x="2013072" y="2482409"/>
            <a:ext cx="413915" cy="473888"/>
          </a:xfrm>
          <a:prstGeom prst="straightConnector1">
            <a:avLst/>
          </a:prstGeom>
          <a:ln>
            <a:solidFill>
              <a:srgbClr val="55937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p:cNvCxnSpPr/>
          <p:nvPr/>
        </p:nvCxnSpPr>
        <p:spPr>
          <a:xfrm>
            <a:off x="3087061" y="2424417"/>
            <a:ext cx="413915" cy="490360"/>
          </a:xfrm>
          <a:prstGeom prst="straightConnector1">
            <a:avLst/>
          </a:prstGeom>
          <a:ln>
            <a:solidFill>
              <a:srgbClr val="559374"/>
            </a:solidFill>
            <a:tailEnd type="triangle"/>
          </a:ln>
        </p:spPr>
        <p:style>
          <a:lnRef idx="1">
            <a:schemeClr val="accent1"/>
          </a:lnRef>
          <a:fillRef idx="0">
            <a:schemeClr val="accent1"/>
          </a:fillRef>
          <a:effectRef idx="0">
            <a:schemeClr val="accent1"/>
          </a:effectRef>
          <a:fontRef idx="minor">
            <a:schemeClr val="tx1"/>
          </a:fontRef>
        </p:style>
      </p:cxnSp>
      <p:sp>
        <p:nvSpPr>
          <p:cNvPr id="17" name="Rectángulo 16"/>
          <p:cNvSpPr/>
          <p:nvPr/>
        </p:nvSpPr>
        <p:spPr>
          <a:xfrm>
            <a:off x="1352998" y="2956297"/>
            <a:ext cx="1320148" cy="646331"/>
          </a:xfrm>
          <a:prstGeom prst="rect">
            <a:avLst/>
          </a:prstGeom>
        </p:spPr>
        <p:txBody>
          <a:bodyPr wrap="square">
            <a:spAutoFit/>
          </a:bodyPr>
          <a:lstStyle/>
          <a:p>
            <a:r>
              <a:rPr lang="es-CR" b="1" dirty="0" smtClean="0">
                <a:solidFill>
                  <a:srgbClr val="559374"/>
                </a:solidFill>
                <a:latin typeface="Century Gothic" panose="020B0502020202020204" pitchFamily="34" charset="0"/>
              </a:rPr>
              <a:t>Si es muy grande …</a:t>
            </a:r>
            <a:endParaRPr lang="es-CR" dirty="0">
              <a:solidFill>
                <a:srgbClr val="559374"/>
              </a:solidFill>
            </a:endParaRPr>
          </a:p>
        </p:txBody>
      </p:sp>
      <p:sp>
        <p:nvSpPr>
          <p:cNvPr id="18" name="Rectángulo 17"/>
          <p:cNvSpPr/>
          <p:nvPr/>
        </p:nvSpPr>
        <p:spPr>
          <a:xfrm>
            <a:off x="3261694" y="2972769"/>
            <a:ext cx="1651331" cy="646331"/>
          </a:xfrm>
          <a:prstGeom prst="rect">
            <a:avLst/>
          </a:prstGeom>
        </p:spPr>
        <p:txBody>
          <a:bodyPr wrap="square">
            <a:spAutoFit/>
          </a:bodyPr>
          <a:lstStyle/>
          <a:p>
            <a:r>
              <a:rPr lang="es-CR" b="1" dirty="0" smtClean="0">
                <a:solidFill>
                  <a:srgbClr val="559374"/>
                </a:solidFill>
                <a:latin typeface="Century Gothic" panose="020B0502020202020204" pitchFamily="34" charset="0"/>
              </a:rPr>
              <a:t>Si es muy pequeña …</a:t>
            </a:r>
            <a:endParaRPr lang="es-CR" dirty="0">
              <a:solidFill>
                <a:srgbClr val="559374"/>
              </a:solidFill>
            </a:endParaRPr>
          </a:p>
        </p:txBody>
      </p:sp>
      <p:sp>
        <p:nvSpPr>
          <p:cNvPr id="19" name="Rectángulo 18"/>
          <p:cNvSpPr/>
          <p:nvPr/>
        </p:nvSpPr>
        <p:spPr>
          <a:xfrm>
            <a:off x="1352998" y="3602628"/>
            <a:ext cx="1320148" cy="830997"/>
          </a:xfrm>
          <a:prstGeom prst="rect">
            <a:avLst/>
          </a:prstGeom>
        </p:spPr>
        <p:txBody>
          <a:bodyPr wrap="square">
            <a:spAutoFit/>
          </a:bodyPr>
          <a:lstStyle/>
          <a:p>
            <a:r>
              <a:rPr lang="es-CR" sz="1600" dirty="0" smtClean="0">
                <a:solidFill>
                  <a:srgbClr val="559374"/>
                </a:solidFill>
                <a:latin typeface="Century Gothic" panose="020B0502020202020204" pitchFamily="34" charset="0"/>
              </a:rPr>
              <a:t>… hay despilfarro de recursos</a:t>
            </a:r>
            <a:endParaRPr lang="es-CR" sz="1600" dirty="0">
              <a:solidFill>
                <a:srgbClr val="559374"/>
              </a:solidFill>
            </a:endParaRPr>
          </a:p>
        </p:txBody>
      </p:sp>
      <p:sp>
        <p:nvSpPr>
          <p:cNvPr id="20" name="Rectángulo 19"/>
          <p:cNvSpPr/>
          <p:nvPr/>
        </p:nvSpPr>
        <p:spPr>
          <a:xfrm>
            <a:off x="3261693" y="3619100"/>
            <a:ext cx="1651331" cy="830997"/>
          </a:xfrm>
          <a:prstGeom prst="rect">
            <a:avLst/>
          </a:prstGeom>
        </p:spPr>
        <p:txBody>
          <a:bodyPr wrap="square">
            <a:spAutoFit/>
          </a:bodyPr>
          <a:lstStyle/>
          <a:p>
            <a:r>
              <a:rPr lang="es-CR" sz="1600" dirty="0" smtClean="0">
                <a:solidFill>
                  <a:srgbClr val="559374"/>
                </a:solidFill>
                <a:latin typeface="Century Gothic" panose="020B0502020202020204" pitchFamily="34" charset="0"/>
              </a:rPr>
              <a:t>… disminuye la utilidad de los recursos</a:t>
            </a:r>
            <a:endParaRPr lang="es-CR" sz="1600" dirty="0">
              <a:solidFill>
                <a:srgbClr val="559374"/>
              </a:solidFill>
            </a:endParaRPr>
          </a:p>
        </p:txBody>
      </p:sp>
      <p:cxnSp>
        <p:nvCxnSpPr>
          <p:cNvPr id="22" name="Conector recto de flecha 21"/>
          <p:cNvCxnSpPr/>
          <p:nvPr/>
        </p:nvCxnSpPr>
        <p:spPr>
          <a:xfrm>
            <a:off x="3579914" y="2067046"/>
            <a:ext cx="3014459" cy="0"/>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ectángulo 22"/>
          <p:cNvSpPr/>
          <p:nvPr/>
        </p:nvSpPr>
        <p:spPr>
          <a:xfrm>
            <a:off x="6594373" y="1891478"/>
            <a:ext cx="4625499" cy="590931"/>
          </a:xfrm>
          <a:prstGeom prst="rect">
            <a:avLst/>
          </a:prstGeom>
        </p:spPr>
        <p:txBody>
          <a:bodyPr wrap="square">
            <a:spAutoFit/>
          </a:bodyPr>
          <a:lstStyle/>
          <a:p>
            <a:pPr indent="-285750" algn="ctr">
              <a:lnSpc>
                <a:spcPct val="90000"/>
              </a:lnSpc>
              <a:spcBef>
                <a:spcPts val="1000"/>
              </a:spcBef>
            </a:pPr>
            <a:r>
              <a:rPr lang="es-ES" dirty="0">
                <a:solidFill>
                  <a:srgbClr val="9B9B9B"/>
                </a:solidFill>
                <a:latin typeface="Century Gothic" panose="020B0502020202020204" pitchFamily="34" charset="0"/>
              </a:rPr>
              <a:t>Aunque no siempre hay suficiente información … </a:t>
            </a:r>
            <a:endParaRPr lang="es-CR" dirty="0">
              <a:solidFill>
                <a:srgbClr val="9B9B9B"/>
              </a:solidFill>
              <a:latin typeface="Century Gothic" panose="020B0502020202020204" pitchFamily="34" charset="0"/>
            </a:endParaRPr>
          </a:p>
        </p:txBody>
      </p:sp>
    </p:spTree>
    <p:extLst>
      <p:ext uri="{BB962C8B-B14F-4D97-AF65-F5344CB8AC3E}">
        <p14:creationId xmlns:p14="http://schemas.microsoft.com/office/powerpoint/2010/main" val="1220669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18" grpId="0"/>
      <p:bldP spid="19" grpId="0"/>
      <p:bldP spid="2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smtClean="0"/>
              <a:t>        </a:t>
            </a:r>
            <a:r>
              <a:rPr lang="es-CR" sz="2400" dirty="0" smtClean="0">
                <a:latin typeface="Century Gothic" panose="020B0502020202020204" pitchFamily="34" charset="0"/>
              </a:rPr>
              <a:t>PREGUNTAS CLAVE</a:t>
            </a:r>
            <a:endParaRPr lang="es-CR" sz="2400" dirty="0">
              <a:latin typeface="Book Antiqua" panose="02040602050305030304" pitchFamily="18" charset="0"/>
            </a:endParaRPr>
          </a:p>
        </p:txBody>
      </p:sp>
      <p:sp>
        <p:nvSpPr>
          <p:cNvPr id="5" name="Rectángulo 4"/>
          <p:cNvSpPr/>
          <p:nvPr/>
        </p:nvSpPr>
        <p:spPr>
          <a:xfrm>
            <a:off x="682947" y="3153298"/>
            <a:ext cx="3391988" cy="1200329"/>
          </a:xfrm>
          <a:prstGeom prst="rect">
            <a:avLst/>
          </a:prstGeom>
        </p:spPr>
        <p:txBody>
          <a:bodyPr wrap="square">
            <a:spAutoFit/>
          </a:bodyPr>
          <a:lstStyle/>
          <a:p>
            <a:pPr algn="just"/>
            <a:r>
              <a:rPr lang="es-CR" dirty="0">
                <a:latin typeface="Calibri" panose="020F0502020204030204" pitchFamily="34" charset="0"/>
              </a:rPr>
              <a:t>Lo que se espera de </a:t>
            </a:r>
            <a:r>
              <a:rPr lang="es-CR" i="1" dirty="0">
                <a:latin typeface="Calibri,Italic"/>
              </a:rPr>
              <a:t>n </a:t>
            </a:r>
            <a:r>
              <a:rPr lang="es-CR" dirty="0">
                <a:latin typeface="Calibri" panose="020F0502020204030204" pitchFamily="34" charset="0"/>
              </a:rPr>
              <a:t>en la practica (decisiones que se tomaran con </a:t>
            </a:r>
            <a:r>
              <a:rPr lang="es-CR" dirty="0" smtClean="0">
                <a:latin typeface="Calibri" panose="020F0502020204030204" pitchFamily="34" charset="0"/>
              </a:rPr>
              <a:t>la muestra</a:t>
            </a:r>
            <a:r>
              <a:rPr lang="es-CR" dirty="0">
                <a:latin typeface="Calibri" panose="020F0502020204030204" pitchFamily="34" charset="0"/>
              </a:rPr>
              <a:t>, limites de error deseados, </a:t>
            </a:r>
            <a:r>
              <a:rPr lang="es-CR" dirty="0" smtClean="0">
                <a:latin typeface="Calibri" panose="020F0502020204030204" pitchFamily="34" charset="0"/>
              </a:rPr>
              <a:t>precisión)</a:t>
            </a:r>
            <a:endParaRPr lang="es-CR" dirty="0">
              <a:latin typeface="Calibri" panose="020F0502020204030204" pitchFamily="34" charset="0"/>
            </a:endParaRPr>
          </a:p>
        </p:txBody>
      </p:sp>
      <p:sp>
        <p:nvSpPr>
          <p:cNvPr id="6" name="Rectángulo 5"/>
          <p:cNvSpPr/>
          <p:nvPr/>
        </p:nvSpPr>
        <p:spPr>
          <a:xfrm>
            <a:off x="682947" y="1554826"/>
            <a:ext cx="3671454" cy="461665"/>
          </a:xfrm>
          <a:prstGeom prst="rect">
            <a:avLst/>
          </a:prstGeom>
        </p:spPr>
        <p:txBody>
          <a:bodyPr wrap="none">
            <a:spAutoFit/>
          </a:bodyPr>
          <a:lstStyle/>
          <a:p>
            <a:r>
              <a:rPr lang="es-CR" sz="2400" dirty="0">
                <a:solidFill>
                  <a:srgbClr val="559374"/>
                </a:solidFill>
                <a:latin typeface="Calibri" panose="020F0502020204030204" pitchFamily="34" charset="0"/>
              </a:rPr>
              <a:t>Concretamente se requiere:</a:t>
            </a:r>
            <a:endParaRPr lang="es-CR" sz="2400" dirty="0">
              <a:solidFill>
                <a:srgbClr val="559374"/>
              </a:solidFill>
            </a:endParaRPr>
          </a:p>
        </p:txBody>
      </p:sp>
      <p:sp>
        <p:nvSpPr>
          <p:cNvPr id="7" name="Rectángulo 6"/>
          <p:cNvSpPr/>
          <p:nvPr/>
        </p:nvSpPr>
        <p:spPr>
          <a:xfrm>
            <a:off x="4519750" y="3153298"/>
            <a:ext cx="3422467" cy="2308324"/>
          </a:xfrm>
          <a:prstGeom prst="rect">
            <a:avLst/>
          </a:prstGeom>
        </p:spPr>
        <p:txBody>
          <a:bodyPr wrap="square">
            <a:spAutoFit/>
          </a:bodyPr>
          <a:lstStyle/>
          <a:p>
            <a:pPr algn="just"/>
            <a:r>
              <a:rPr lang="es-CR" dirty="0">
                <a:latin typeface="Calibri" panose="020F0502020204030204" pitchFamily="34" charset="0"/>
              </a:rPr>
              <a:t>Encontrar una ecuación que relacione </a:t>
            </a:r>
            <a:r>
              <a:rPr lang="es-CR" i="1" dirty="0">
                <a:latin typeface="Calibri,Italic"/>
              </a:rPr>
              <a:t>n </a:t>
            </a:r>
            <a:r>
              <a:rPr lang="es-CR" dirty="0">
                <a:latin typeface="Calibri" panose="020F0502020204030204" pitchFamily="34" charset="0"/>
              </a:rPr>
              <a:t>con la precisión deseada y </a:t>
            </a:r>
            <a:r>
              <a:rPr lang="es-CR" dirty="0" smtClean="0">
                <a:latin typeface="Calibri" panose="020F0502020204030204" pitchFamily="34" charset="0"/>
              </a:rPr>
              <a:t>los limites </a:t>
            </a:r>
            <a:r>
              <a:rPr lang="es-CR" dirty="0">
                <a:latin typeface="Calibri" panose="020F0502020204030204" pitchFamily="34" charset="0"/>
              </a:rPr>
              <a:t>de </a:t>
            </a:r>
            <a:r>
              <a:rPr lang="es-CR" dirty="0" smtClean="0">
                <a:latin typeface="Calibri" panose="020F0502020204030204" pitchFamily="34" charset="0"/>
              </a:rPr>
              <a:t>error</a:t>
            </a:r>
          </a:p>
          <a:p>
            <a:pPr algn="just"/>
            <a:endParaRPr lang="es-CR" dirty="0">
              <a:latin typeface="Calibri" panose="020F0502020204030204" pitchFamily="34" charset="0"/>
            </a:endParaRPr>
          </a:p>
          <a:p>
            <a:pPr algn="just"/>
            <a:r>
              <a:rPr lang="es-CR" dirty="0" smtClean="0">
                <a:latin typeface="Calibri" panose="020F0502020204030204" pitchFamily="34" charset="0"/>
              </a:rPr>
              <a:t>Esa </a:t>
            </a:r>
            <a:r>
              <a:rPr lang="es-CR" dirty="0">
                <a:latin typeface="Calibri" panose="020F0502020204030204" pitchFamily="34" charset="0"/>
              </a:rPr>
              <a:t>ecuación tiene valores desconocidos que deben estimarse o aproximarse</a:t>
            </a:r>
          </a:p>
          <a:p>
            <a:pPr algn="just"/>
            <a:endParaRPr lang="es-CR" dirty="0">
              <a:latin typeface="Calibri" panose="020F0502020204030204" pitchFamily="34" charset="0"/>
            </a:endParaRPr>
          </a:p>
        </p:txBody>
      </p:sp>
      <p:sp>
        <p:nvSpPr>
          <p:cNvPr id="9" name="Rectángulo 8"/>
          <p:cNvSpPr/>
          <p:nvPr/>
        </p:nvSpPr>
        <p:spPr>
          <a:xfrm>
            <a:off x="8830491" y="3153298"/>
            <a:ext cx="2991394" cy="1477328"/>
          </a:xfrm>
          <a:prstGeom prst="rect">
            <a:avLst/>
          </a:prstGeom>
        </p:spPr>
        <p:txBody>
          <a:bodyPr wrap="square">
            <a:spAutoFit/>
          </a:bodyPr>
          <a:lstStyle/>
          <a:p>
            <a:pPr algn="just"/>
            <a:r>
              <a:rPr lang="es-CR" b="1" dirty="0">
                <a:latin typeface="Calibri" panose="020F0502020204030204" pitchFamily="34" charset="0"/>
              </a:rPr>
              <a:t>n</a:t>
            </a:r>
            <a:r>
              <a:rPr lang="es-CR" dirty="0">
                <a:latin typeface="Calibri" panose="020F0502020204030204" pitchFamily="34" charset="0"/>
              </a:rPr>
              <a:t> debe ser consistente con costo, tiempo, trabajo, precisión y </a:t>
            </a:r>
            <a:r>
              <a:rPr lang="es-CR" dirty="0" smtClean="0">
                <a:latin typeface="Calibri" panose="020F0502020204030204" pitchFamily="34" charset="0"/>
              </a:rPr>
              <a:t>la significancia </a:t>
            </a:r>
          </a:p>
          <a:p>
            <a:pPr algn="just"/>
            <a:endParaRPr lang="es-CR" dirty="0">
              <a:latin typeface="Calibri" panose="020F0502020204030204" pitchFamily="34" charset="0"/>
            </a:endParaRPr>
          </a:p>
          <a:p>
            <a:pPr algn="just"/>
            <a:r>
              <a:rPr lang="es-CR" dirty="0" smtClean="0">
                <a:latin typeface="Calibri" panose="020F0502020204030204" pitchFamily="34" charset="0"/>
              </a:rPr>
              <a:t>n </a:t>
            </a:r>
            <a:r>
              <a:rPr lang="es-CR" dirty="0">
                <a:latin typeface="Calibri" panose="020F0502020204030204" pitchFamily="34" charset="0"/>
              </a:rPr>
              <a:t>= f(</a:t>
            </a:r>
            <a:r>
              <a:rPr lang="es-CR" dirty="0" err="1">
                <a:latin typeface="Calibri" panose="020F0502020204030204" pitchFamily="34" charset="0"/>
              </a:rPr>
              <a:t>cos</a:t>
            </a:r>
            <a:r>
              <a:rPr lang="es-CR" dirty="0">
                <a:latin typeface="Calibri" panose="020F0502020204030204" pitchFamily="34" charset="0"/>
              </a:rPr>
              <a:t>, </a:t>
            </a:r>
            <a:r>
              <a:rPr lang="es-CR" dirty="0" err="1">
                <a:latin typeface="Calibri" panose="020F0502020204030204" pitchFamily="34" charset="0"/>
              </a:rPr>
              <a:t>tie</a:t>
            </a:r>
            <a:r>
              <a:rPr lang="es-CR" dirty="0">
                <a:latin typeface="Calibri" panose="020F0502020204030204" pitchFamily="34" charset="0"/>
              </a:rPr>
              <a:t>, </a:t>
            </a:r>
            <a:r>
              <a:rPr lang="es-CR" dirty="0" err="1">
                <a:latin typeface="Calibri" panose="020F0502020204030204" pitchFamily="34" charset="0"/>
              </a:rPr>
              <a:t>tra</a:t>
            </a:r>
            <a:r>
              <a:rPr lang="es-CR" dirty="0">
                <a:latin typeface="Calibri" panose="020F0502020204030204" pitchFamily="34" charset="0"/>
              </a:rPr>
              <a:t>, pre, </a:t>
            </a:r>
            <a:r>
              <a:rPr lang="es-CR" dirty="0" err="1">
                <a:latin typeface="Calibri" panose="020F0502020204030204" pitchFamily="34" charset="0"/>
              </a:rPr>
              <a:t>sig</a:t>
            </a:r>
            <a:r>
              <a:rPr lang="es-CR" dirty="0">
                <a:latin typeface="Calibri" panose="020F0502020204030204" pitchFamily="34" charset="0"/>
              </a:rPr>
              <a:t>)</a:t>
            </a:r>
          </a:p>
        </p:txBody>
      </p:sp>
      <p:sp>
        <p:nvSpPr>
          <p:cNvPr id="10" name="Rectángulo 9"/>
          <p:cNvSpPr/>
          <p:nvPr/>
        </p:nvSpPr>
        <p:spPr>
          <a:xfrm>
            <a:off x="682947" y="2283829"/>
            <a:ext cx="971331" cy="830997"/>
          </a:xfrm>
          <a:prstGeom prst="rect">
            <a:avLst/>
          </a:prstGeom>
        </p:spPr>
        <p:txBody>
          <a:bodyPr wrap="square">
            <a:spAutoFit/>
          </a:bodyPr>
          <a:lstStyle/>
          <a:p>
            <a:pPr algn="ctr"/>
            <a:r>
              <a:rPr lang="es-MX" sz="4800" b="1" dirty="0">
                <a:solidFill>
                  <a:srgbClr val="783336"/>
                </a:solidFill>
                <a:latin typeface="Century Gothic" panose="020B0502020202020204" pitchFamily="34" charset="0"/>
              </a:rPr>
              <a:t>01</a:t>
            </a:r>
          </a:p>
        </p:txBody>
      </p:sp>
      <p:sp>
        <p:nvSpPr>
          <p:cNvPr id="12" name="Rectángulo 11"/>
          <p:cNvSpPr/>
          <p:nvPr/>
        </p:nvSpPr>
        <p:spPr>
          <a:xfrm>
            <a:off x="1490842" y="2507676"/>
            <a:ext cx="2258199" cy="523220"/>
          </a:xfrm>
          <a:prstGeom prst="rect">
            <a:avLst/>
          </a:prstGeom>
        </p:spPr>
        <p:txBody>
          <a:bodyPr wrap="square">
            <a:spAutoFit/>
          </a:bodyPr>
          <a:lstStyle/>
          <a:p>
            <a:pPr algn="ctr"/>
            <a:r>
              <a:rPr lang="es-MX" sz="2800" b="1" dirty="0" smtClean="0">
                <a:solidFill>
                  <a:srgbClr val="783336"/>
                </a:solidFill>
                <a:latin typeface="Century Gothic" panose="020B0502020202020204" pitchFamily="34" charset="0"/>
              </a:rPr>
              <a:t>Decisiones</a:t>
            </a:r>
            <a:endParaRPr lang="es-MX" sz="2800" b="1" dirty="0">
              <a:solidFill>
                <a:srgbClr val="783336"/>
              </a:solidFill>
              <a:latin typeface="Century Gothic" panose="020B0502020202020204" pitchFamily="34" charset="0"/>
            </a:endParaRPr>
          </a:p>
        </p:txBody>
      </p:sp>
      <p:sp>
        <p:nvSpPr>
          <p:cNvPr id="13" name="Rectángulo 12"/>
          <p:cNvSpPr/>
          <p:nvPr/>
        </p:nvSpPr>
        <p:spPr>
          <a:xfrm>
            <a:off x="4427633" y="2327533"/>
            <a:ext cx="971331" cy="830997"/>
          </a:xfrm>
          <a:prstGeom prst="rect">
            <a:avLst/>
          </a:prstGeom>
        </p:spPr>
        <p:txBody>
          <a:bodyPr wrap="square">
            <a:spAutoFit/>
          </a:bodyPr>
          <a:lstStyle/>
          <a:p>
            <a:pPr algn="ctr"/>
            <a:r>
              <a:rPr lang="es-MX" sz="4800" b="1" dirty="0" smtClean="0">
                <a:solidFill>
                  <a:srgbClr val="783336"/>
                </a:solidFill>
                <a:latin typeface="Century Gothic" panose="020B0502020202020204" pitchFamily="34" charset="0"/>
              </a:rPr>
              <a:t>02</a:t>
            </a:r>
            <a:endParaRPr lang="es-MX" sz="4800" b="1" dirty="0">
              <a:solidFill>
                <a:srgbClr val="783336"/>
              </a:solidFill>
              <a:latin typeface="Century Gothic" panose="020B0502020202020204" pitchFamily="34" charset="0"/>
            </a:endParaRPr>
          </a:p>
        </p:txBody>
      </p:sp>
      <p:sp>
        <p:nvSpPr>
          <p:cNvPr id="14" name="Rectángulo 13"/>
          <p:cNvSpPr/>
          <p:nvPr/>
        </p:nvSpPr>
        <p:spPr>
          <a:xfrm>
            <a:off x="5235528" y="2551380"/>
            <a:ext cx="2258199" cy="523220"/>
          </a:xfrm>
          <a:prstGeom prst="rect">
            <a:avLst/>
          </a:prstGeom>
        </p:spPr>
        <p:txBody>
          <a:bodyPr wrap="square">
            <a:spAutoFit/>
          </a:bodyPr>
          <a:lstStyle/>
          <a:p>
            <a:pPr algn="ctr"/>
            <a:r>
              <a:rPr lang="es-MX" sz="2800" b="1" dirty="0" smtClean="0">
                <a:solidFill>
                  <a:srgbClr val="783336"/>
                </a:solidFill>
                <a:latin typeface="Century Gothic" panose="020B0502020202020204" pitchFamily="34" charset="0"/>
              </a:rPr>
              <a:t>Ecuación</a:t>
            </a:r>
            <a:endParaRPr lang="es-MX" sz="2800" b="1" dirty="0">
              <a:solidFill>
                <a:srgbClr val="783336"/>
              </a:solidFill>
              <a:latin typeface="Century Gothic" panose="020B0502020202020204" pitchFamily="34" charset="0"/>
            </a:endParaRPr>
          </a:p>
        </p:txBody>
      </p:sp>
      <p:sp>
        <p:nvSpPr>
          <p:cNvPr id="15" name="Rectángulo 14"/>
          <p:cNvSpPr/>
          <p:nvPr/>
        </p:nvSpPr>
        <p:spPr>
          <a:xfrm>
            <a:off x="8750112" y="2321973"/>
            <a:ext cx="971331" cy="830997"/>
          </a:xfrm>
          <a:prstGeom prst="rect">
            <a:avLst/>
          </a:prstGeom>
        </p:spPr>
        <p:txBody>
          <a:bodyPr wrap="square">
            <a:spAutoFit/>
          </a:bodyPr>
          <a:lstStyle/>
          <a:p>
            <a:pPr algn="ctr"/>
            <a:r>
              <a:rPr lang="es-MX" sz="4800" b="1" dirty="0" smtClean="0">
                <a:solidFill>
                  <a:srgbClr val="783336"/>
                </a:solidFill>
                <a:latin typeface="Century Gothic" panose="020B0502020202020204" pitchFamily="34" charset="0"/>
              </a:rPr>
              <a:t>03</a:t>
            </a:r>
            <a:endParaRPr lang="es-MX" sz="4800" b="1" dirty="0">
              <a:solidFill>
                <a:srgbClr val="783336"/>
              </a:solidFill>
              <a:latin typeface="Century Gothic" panose="020B0502020202020204" pitchFamily="34" charset="0"/>
            </a:endParaRPr>
          </a:p>
        </p:txBody>
      </p:sp>
      <p:sp>
        <p:nvSpPr>
          <p:cNvPr id="16" name="Rectángulo 15"/>
          <p:cNvSpPr/>
          <p:nvPr/>
        </p:nvSpPr>
        <p:spPr>
          <a:xfrm>
            <a:off x="9642565" y="2537925"/>
            <a:ext cx="2258199" cy="523220"/>
          </a:xfrm>
          <a:prstGeom prst="rect">
            <a:avLst/>
          </a:prstGeom>
        </p:spPr>
        <p:txBody>
          <a:bodyPr wrap="square">
            <a:spAutoFit/>
          </a:bodyPr>
          <a:lstStyle/>
          <a:p>
            <a:r>
              <a:rPr lang="es-MX" sz="2800" b="1" dirty="0" smtClean="0">
                <a:solidFill>
                  <a:srgbClr val="783336"/>
                </a:solidFill>
                <a:latin typeface="Century Gothic" panose="020B0502020202020204" pitchFamily="34" charset="0"/>
              </a:rPr>
              <a:t>Balance</a:t>
            </a:r>
            <a:endParaRPr lang="es-MX" sz="2800" b="1" dirty="0">
              <a:solidFill>
                <a:srgbClr val="783336"/>
              </a:solidFill>
              <a:latin typeface="Century Gothic" panose="020B0502020202020204" pitchFamily="34" charset="0"/>
            </a:endParaRPr>
          </a:p>
        </p:txBody>
      </p:sp>
    </p:spTree>
    <p:extLst>
      <p:ext uri="{BB962C8B-B14F-4D97-AF65-F5344CB8AC3E}">
        <p14:creationId xmlns:p14="http://schemas.microsoft.com/office/powerpoint/2010/main" val="1273860875"/>
      </p:ext>
    </p:extLst>
  </p:cSld>
  <p:clrMapOvr>
    <a:masterClrMapping/>
  </p:clrMapOvr>
  <p:transition spd="slow">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smtClean="0"/>
              <a:t>        </a:t>
            </a:r>
            <a:r>
              <a:rPr lang="es-CR" sz="2400" dirty="0" smtClean="0">
                <a:latin typeface="Century Gothic" panose="020B0502020202020204" pitchFamily="34" charset="0"/>
              </a:rPr>
              <a:t>TAMAÑO DE MUESTRA</a:t>
            </a:r>
            <a:endParaRPr lang="es-CR" sz="2400" dirty="0">
              <a:latin typeface="Book Antiqua" panose="02040602050305030304" pitchFamily="18" charset="0"/>
            </a:endParaRPr>
          </a:p>
        </p:txBody>
      </p:sp>
      <p:sp>
        <p:nvSpPr>
          <p:cNvPr id="5" name="Elipse 4"/>
          <p:cNvSpPr/>
          <p:nvPr/>
        </p:nvSpPr>
        <p:spPr>
          <a:xfrm>
            <a:off x="1502228" y="2607473"/>
            <a:ext cx="2076994" cy="2024742"/>
          </a:xfrm>
          <a:prstGeom prst="ellipse">
            <a:avLst/>
          </a:prstGeom>
          <a:solidFill>
            <a:srgbClr val="5593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5400" dirty="0" smtClean="0"/>
              <a:t>n</a:t>
            </a:r>
            <a:endParaRPr lang="es-CR" sz="5400" dirty="0"/>
          </a:p>
        </p:txBody>
      </p:sp>
      <p:cxnSp>
        <p:nvCxnSpPr>
          <p:cNvPr id="7" name="Conector recto de flecha 6"/>
          <p:cNvCxnSpPr/>
          <p:nvPr/>
        </p:nvCxnSpPr>
        <p:spPr>
          <a:xfrm flipV="1">
            <a:off x="3432828" y="2583684"/>
            <a:ext cx="818733" cy="522011"/>
          </a:xfrm>
          <a:prstGeom prst="straightConnector1">
            <a:avLst/>
          </a:prstGeom>
          <a:ln>
            <a:solidFill>
              <a:srgbClr val="559374"/>
            </a:solidFill>
            <a:tailEnd type="triangle"/>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4251560" y="2399018"/>
            <a:ext cx="4043354" cy="400110"/>
          </a:xfrm>
          <a:prstGeom prst="rect">
            <a:avLst/>
          </a:prstGeom>
          <a:noFill/>
        </p:spPr>
        <p:txBody>
          <a:bodyPr wrap="square" rtlCol="0">
            <a:spAutoFit/>
          </a:bodyPr>
          <a:lstStyle/>
          <a:p>
            <a:r>
              <a:rPr lang="es-ES" sz="2000" b="1" dirty="0" smtClean="0">
                <a:solidFill>
                  <a:srgbClr val="559374"/>
                </a:solidFill>
                <a:latin typeface="Century Gothic" panose="020B0502020202020204" pitchFamily="34" charset="0"/>
              </a:rPr>
              <a:t>Muestreo Simple al Azar (MIA)</a:t>
            </a:r>
            <a:endParaRPr lang="es-CR" sz="2000" b="1" dirty="0">
              <a:solidFill>
                <a:srgbClr val="559374"/>
              </a:solidFill>
              <a:latin typeface="Century Gothic" panose="020B0502020202020204" pitchFamily="34" charset="0"/>
            </a:endParaRPr>
          </a:p>
        </p:txBody>
      </p:sp>
    </p:spTree>
    <p:extLst>
      <p:ext uri="{BB962C8B-B14F-4D97-AF65-F5344CB8AC3E}">
        <p14:creationId xmlns:p14="http://schemas.microsoft.com/office/powerpoint/2010/main" val="3560744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smtClean="0"/>
              <a:t>        </a:t>
            </a:r>
            <a:r>
              <a:rPr lang="es-CR" sz="2400" dirty="0" smtClean="0">
                <a:latin typeface="Century Gothic" panose="020B0502020202020204" pitchFamily="34" charset="0"/>
              </a:rPr>
              <a:t>MUESTREO ALEATORIO SIMPLE (MIA)</a:t>
            </a:r>
            <a:endParaRPr lang="es-CR" sz="2400" dirty="0">
              <a:latin typeface="Book Antiqua" panose="02040602050305030304" pitchFamily="18" charset="0"/>
            </a:endParaRPr>
          </a:p>
        </p:txBody>
      </p:sp>
      <p:sp>
        <p:nvSpPr>
          <p:cNvPr id="6" name="Rectángulo 5"/>
          <p:cNvSpPr/>
          <p:nvPr/>
        </p:nvSpPr>
        <p:spPr>
          <a:xfrm>
            <a:off x="805543" y="1708059"/>
            <a:ext cx="4791891" cy="1477328"/>
          </a:xfrm>
          <a:prstGeom prst="rect">
            <a:avLst/>
          </a:prstGeom>
        </p:spPr>
        <p:txBody>
          <a:bodyPr wrap="square">
            <a:spAutoFit/>
          </a:bodyPr>
          <a:lstStyle/>
          <a:p>
            <a:pPr algn="just"/>
            <a:r>
              <a:rPr lang="es-CR" dirty="0">
                <a:solidFill>
                  <a:schemeClr val="tx1">
                    <a:lumMod val="65000"/>
                    <a:lumOff val="35000"/>
                  </a:schemeClr>
                </a:solidFill>
                <a:latin typeface="Century Gothic" panose="020B0502020202020204" pitchFamily="34" charset="0"/>
              </a:rPr>
              <a:t>Ideal cuando se posee una o varias observaciones que en su distribución tienden a una función normal. </a:t>
            </a:r>
          </a:p>
          <a:p>
            <a:pPr marL="285750" indent="-285750" algn="just">
              <a:buFont typeface="Arial" panose="020B0604020202020204" pitchFamily="34" charset="0"/>
              <a:buChar char="•"/>
            </a:pPr>
            <a:endParaRPr lang="es-CR" dirty="0">
              <a:solidFill>
                <a:schemeClr val="tx1">
                  <a:lumMod val="65000"/>
                  <a:lumOff val="35000"/>
                </a:schemeClr>
              </a:solidFill>
              <a:latin typeface="Century Gothic" panose="020B0502020202020204" pitchFamily="34" charset="0"/>
            </a:endParaRPr>
          </a:p>
          <a:p>
            <a:pPr marL="285750" indent="-285750" algn="just">
              <a:buFont typeface="Arial" panose="020B0604020202020204" pitchFamily="34" charset="0"/>
              <a:buChar char="•"/>
            </a:pPr>
            <a:endParaRPr lang="es-CR" dirty="0">
              <a:solidFill>
                <a:schemeClr val="tx1">
                  <a:lumMod val="65000"/>
                  <a:lumOff val="35000"/>
                </a:schemeClr>
              </a:solidFill>
              <a:latin typeface="Century Gothic" panose="020B0502020202020204" pitchFamily="34" charset="0"/>
            </a:endParaRPr>
          </a:p>
        </p:txBody>
      </p:sp>
      <mc:AlternateContent xmlns:mc="http://schemas.openxmlformats.org/markup-compatibility/2006" xmlns:a14="http://schemas.microsoft.com/office/drawing/2010/main">
        <mc:Choice Requires="a14">
          <p:sp>
            <p:nvSpPr>
              <p:cNvPr id="5" name="Rectángulo 4"/>
              <p:cNvSpPr/>
              <p:nvPr/>
            </p:nvSpPr>
            <p:spPr>
              <a:xfrm>
                <a:off x="6283233" y="1708059"/>
                <a:ext cx="5338354" cy="3970318"/>
              </a:xfrm>
              <a:prstGeom prst="rect">
                <a:avLst/>
              </a:prstGeom>
            </p:spPr>
            <p:txBody>
              <a:bodyPr wrap="square">
                <a:spAutoFit/>
              </a:bodyPr>
              <a:lstStyle/>
              <a:p>
                <a:pPr algn="just"/>
                <a:r>
                  <a:rPr lang="es-CR" b="1" dirty="0">
                    <a:solidFill>
                      <a:srgbClr val="C00000"/>
                    </a:solidFill>
                    <a:latin typeface="Century Gothic" panose="020B0502020202020204" pitchFamily="34" charset="0"/>
                  </a:rPr>
                  <a:t>C</a:t>
                </a:r>
                <a:r>
                  <a:rPr lang="es-CR" b="1" dirty="0" smtClean="0">
                    <a:solidFill>
                      <a:srgbClr val="C00000"/>
                    </a:solidFill>
                    <a:latin typeface="Century Gothic" panose="020B0502020202020204" pitchFamily="34" charset="0"/>
                  </a:rPr>
                  <a:t>ondiciones </a:t>
                </a:r>
                <a:r>
                  <a:rPr lang="es-CR" b="1" dirty="0">
                    <a:solidFill>
                      <a:srgbClr val="C00000"/>
                    </a:solidFill>
                    <a:latin typeface="Century Gothic" panose="020B0502020202020204" pitchFamily="34" charset="0"/>
                  </a:rPr>
                  <a:t>para el cálculo de la </a:t>
                </a:r>
                <a:r>
                  <a:rPr lang="es-CR" b="1" dirty="0" smtClean="0">
                    <a:solidFill>
                      <a:srgbClr val="C00000"/>
                    </a:solidFill>
                    <a:latin typeface="Century Gothic" panose="020B0502020202020204" pitchFamily="34" charset="0"/>
                  </a:rPr>
                  <a:t>muestra:</a:t>
                </a:r>
              </a:p>
              <a:p>
                <a:pPr algn="just"/>
                <a:endParaRPr lang="es-CR" dirty="0">
                  <a:solidFill>
                    <a:schemeClr val="tx1">
                      <a:lumMod val="50000"/>
                      <a:lumOff val="50000"/>
                    </a:schemeClr>
                  </a:solidFill>
                  <a:latin typeface="Century Gothic" panose="020B0502020202020204" pitchFamily="34" charset="0"/>
                </a:endParaRPr>
              </a:p>
              <a:p>
                <a:pPr marL="285750" indent="-285750" algn="just">
                  <a:buFont typeface="Arial" panose="020B0604020202020204" pitchFamily="34" charset="0"/>
                  <a:buChar char="•"/>
                </a:pPr>
                <a:r>
                  <a:rPr lang="es-CR" dirty="0">
                    <a:solidFill>
                      <a:schemeClr val="tx1">
                        <a:lumMod val="65000"/>
                        <a:lumOff val="35000"/>
                      </a:schemeClr>
                    </a:solidFill>
                    <a:latin typeface="Century Gothic" panose="020B0502020202020204" pitchFamily="34" charset="0"/>
                  </a:rPr>
                  <a:t>El cálculo del tamaño de muestra parte de un muestreo simple al azar</a:t>
                </a:r>
                <a:r>
                  <a:rPr lang="es-CR" dirty="0" smtClean="0">
                    <a:solidFill>
                      <a:schemeClr val="tx1">
                        <a:lumMod val="65000"/>
                        <a:lumOff val="35000"/>
                      </a:schemeClr>
                    </a:solidFill>
                    <a:latin typeface="Century Gothic" panose="020B0502020202020204" pitchFamily="34" charset="0"/>
                  </a:rPr>
                  <a:t>.</a:t>
                </a:r>
              </a:p>
              <a:p>
                <a:pPr marL="285750" indent="-285750" algn="just">
                  <a:buFont typeface="Arial" panose="020B0604020202020204" pitchFamily="34" charset="0"/>
                  <a:buChar char="•"/>
                </a:pPr>
                <a:endParaRPr lang="es-ES" dirty="0">
                  <a:solidFill>
                    <a:schemeClr val="tx1">
                      <a:lumMod val="65000"/>
                      <a:lumOff val="35000"/>
                    </a:schemeClr>
                  </a:solidFill>
                  <a:latin typeface="Century Gothic" panose="020B0502020202020204" pitchFamily="34" charset="0"/>
                </a:endParaRPr>
              </a:p>
              <a:p>
                <a:pPr marL="285750" lvl="0" indent="-285750" algn="just">
                  <a:buFont typeface="Arial" panose="020B0604020202020204" pitchFamily="34" charset="0"/>
                  <a:buChar char="•"/>
                </a:pPr>
                <a:r>
                  <a:rPr lang="es-CR" dirty="0" smtClean="0">
                    <a:solidFill>
                      <a:schemeClr val="tx1">
                        <a:lumMod val="65000"/>
                        <a:lumOff val="35000"/>
                      </a:schemeClr>
                    </a:solidFill>
                    <a:latin typeface="Century Gothic" panose="020B0502020202020204" pitchFamily="34" charset="0"/>
                  </a:rPr>
                  <a:t>Establecer nivel </a:t>
                </a:r>
                <a:r>
                  <a:rPr lang="es-CR" dirty="0">
                    <a:solidFill>
                      <a:schemeClr val="tx1">
                        <a:lumMod val="65000"/>
                        <a:lumOff val="35000"/>
                      </a:schemeClr>
                    </a:solidFill>
                    <a:latin typeface="Century Gothic" panose="020B0502020202020204" pitchFamily="34" charset="0"/>
                  </a:rPr>
                  <a:t>de </a:t>
                </a:r>
                <a:r>
                  <a:rPr lang="es-CR" dirty="0" smtClean="0">
                    <a:solidFill>
                      <a:schemeClr val="tx1">
                        <a:lumMod val="65000"/>
                        <a:lumOff val="35000"/>
                      </a:schemeClr>
                    </a:solidFill>
                    <a:latin typeface="Century Gothic" panose="020B0502020202020204" pitchFamily="34" charset="0"/>
                  </a:rPr>
                  <a:t>confianza, 95% por ejemplo. </a:t>
                </a:r>
              </a:p>
              <a:p>
                <a:pPr marL="285750" lvl="0" indent="-285750" algn="just">
                  <a:buFont typeface="Arial" panose="020B0604020202020204" pitchFamily="34" charset="0"/>
                  <a:buChar char="•"/>
                </a:pPr>
                <a:endParaRPr lang="es-ES" dirty="0">
                  <a:solidFill>
                    <a:schemeClr val="tx1">
                      <a:lumMod val="65000"/>
                      <a:lumOff val="35000"/>
                    </a:schemeClr>
                  </a:solidFill>
                  <a:latin typeface="Century Gothic" panose="020B0502020202020204" pitchFamily="34" charset="0"/>
                </a:endParaRPr>
              </a:p>
              <a:p>
                <a:pPr marL="285750" indent="-285750" algn="just">
                  <a:buFont typeface="Arial" panose="020B0604020202020204" pitchFamily="34" charset="0"/>
                  <a:buChar char="•"/>
                </a:pPr>
                <a:r>
                  <a:rPr lang="es-CR" dirty="0" smtClean="0">
                    <a:solidFill>
                      <a:schemeClr val="tx1">
                        <a:lumMod val="65000"/>
                        <a:lumOff val="35000"/>
                      </a:schemeClr>
                    </a:solidFill>
                    <a:latin typeface="Century Gothic" panose="020B0502020202020204" pitchFamily="34" charset="0"/>
                  </a:rPr>
                  <a:t>Determinar </a:t>
                </a:r>
                <a:r>
                  <a:rPr lang="es-CR" dirty="0">
                    <a:solidFill>
                      <a:schemeClr val="tx1">
                        <a:lumMod val="65000"/>
                        <a:lumOff val="35000"/>
                      </a:schemeClr>
                    </a:solidFill>
                    <a:latin typeface="Century Gothic" panose="020B0502020202020204" pitchFamily="34" charset="0"/>
                  </a:rPr>
                  <a:t>el error estándar de estimación. </a:t>
                </a:r>
                <a:r>
                  <a:rPr lang="es-CR" dirty="0" smtClean="0">
                    <a:solidFill>
                      <a:schemeClr val="bg1">
                        <a:lumMod val="75000"/>
                      </a:schemeClr>
                    </a:solidFill>
                    <a:latin typeface="Century Gothic" panose="020B0502020202020204" pitchFamily="34" charset="0"/>
                  </a:rPr>
                  <a:t>Para variables que serán </a:t>
                </a:r>
                <a:r>
                  <a:rPr lang="es-CR" dirty="0">
                    <a:solidFill>
                      <a:schemeClr val="bg1">
                        <a:lumMod val="75000"/>
                      </a:schemeClr>
                    </a:solidFill>
                    <a:latin typeface="Century Gothic" panose="020B0502020202020204" pitchFamily="34" charset="0"/>
                  </a:rPr>
                  <a:t>analizadas como  porcentajes, se toma la variancia cuando se maximiza en </a:t>
                </a:r>
                <a14:m>
                  <m:oMath xmlns:m="http://schemas.openxmlformats.org/officeDocument/2006/math">
                    <m:r>
                      <a:rPr lang="es-CR" i="1">
                        <a:solidFill>
                          <a:schemeClr val="bg1">
                            <a:lumMod val="75000"/>
                          </a:schemeClr>
                        </a:solidFill>
                        <a:latin typeface="Cambria Math" panose="02040503050406030204" pitchFamily="18" charset="0"/>
                      </a:rPr>
                      <m:t>𝑝</m:t>
                    </m:r>
                    <m:r>
                      <a:rPr lang="es-CR" i="1">
                        <a:solidFill>
                          <a:schemeClr val="bg1">
                            <a:lumMod val="75000"/>
                          </a:schemeClr>
                        </a:solidFill>
                        <a:latin typeface="Cambria Math" panose="02040503050406030204" pitchFamily="18" charset="0"/>
                      </a:rPr>
                      <m:t>=0.5</m:t>
                    </m:r>
                  </m:oMath>
                </a14:m>
                <a:r>
                  <a:rPr lang="es-CR" dirty="0">
                    <a:solidFill>
                      <a:schemeClr val="bg1">
                        <a:lumMod val="75000"/>
                      </a:schemeClr>
                    </a:solidFill>
                    <a:latin typeface="Century Gothic" panose="020B0502020202020204" pitchFamily="34" charset="0"/>
                  </a:rPr>
                  <a:t> .</a:t>
                </a:r>
              </a:p>
              <a:p>
                <a:pPr marL="285750" lvl="0" indent="-285750" algn="just">
                  <a:buFont typeface="Arial" panose="020B0604020202020204" pitchFamily="34" charset="0"/>
                  <a:buChar char="•"/>
                </a:pPr>
                <a:endParaRPr lang="es-CR" dirty="0">
                  <a:solidFill>
                    <a:schemeClr val="tx1">
                      <a:lumMod val="50000"/>
                      <a:lumOff val="50000"/>
                    </a:schemeClr>
                  </a:solidFill>
                  <a:latin typeface="Century Gothic" panose="020B0502020202020204" pitchFamily="34" charset="0"/>
                </a:endParaRPr>
              </a:p>
              <a:p>
                <a:pPr algn="just"/>
                <a:endParaRPr lang="es-CR" dirty="0">
                  <a:solidFill>
                    <a:schemeClr val="tx1">
                      <a:lumMod val="50000"/>
                      <a:lumOff val="50000"/>
                    </a:schemeClr>
                  </a:solidFill>
                  <a:latin typeface="Century Gothic" panose="020B0502020202020204" pitchFamily="34" charset="0"/>
                </a:endParaRPr>
              </a:p>
            </p:txBody>
          </p:sp>
        </mc:Choice>
        <mc:Fallback xmlns="">
          <p:sp>
            <p:nvSpPr>
              <p:cNvPr id="5" name="Rectángulo 4"/>
              <p:cNvSpPr>
                <a:spLocks noRot="1" noChangeAspect="1" noMove="1" noResize="1" noEditPoints="1" noAdjustHandles="1" noChangeArrowheads="1" noChangeShapeType="1" noTextEdit="1"/>
              </p:cNvSpPr>
              <p:nvPr/>
            </p:nvSpPr>
            <p:spPr>
              <a:xfrm>
                <a:off x="6283233" y="1708059"/>
                <a:ext cx="5338354" cy="3970318"/>
              </a:xfrm>
              <a:prstGeom prst="rect">
                <a:avLst/>
              </a:prstGeom>
              <a:blipFill>
                <a:blip r:embed="rId3"/>
                <a:stretch>
                  <a:fillRect l="-1029" t="-768" r="-1029"/>
                </a:stretch>
              </a:blipFill>
            </p:spPr>
            <p:txBody>
              <a:bodyPr/>
              <a:lstStyle/>
              <a:p>
                <a:r>
                  <a:rPr lang="es-CR">
                    <a:noFill/>
                  </a:rPr>
                  <a:t> </a:t>
                </a:r>
              </a:p>
            </p:txBody>
          </p:sp>
        </mc:Fallback>
      </mc:AlternateContent>
      <p:sp>
        <p:nvSpPr>
          <p:cNvPr id="2" name="Rectángulo 1"/>
          <p:cNvSpPr/>
          <p:nvPr/>
        </p:nvSpPr>
        <p:spPr>
          <a:xfrm>
            <a:off x="6061165" y="1708059"/>
            <a:ext cx="65315" cy="464048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mc:AlternateContent xmlns:mc="http://schemas.openxmlformats.org/markup-compatibility/2006" xmlns:a14="http://schemas.microsoft.com/office/drawing/2010/main">
        <mc:Choice Requires="a14">
          <p:sp>
            <p:nvSpPr>
              <p:cNvPr id="7" name="Rectángulo 6"/>
              <p:cNvSpPr/>
              <p:nvPr/>
            </p:nvSpPr>
            <p:spPr>
              <a:xfrm>
                <a:off x="6875416" y="5520890"/>
                <a:ext cx="3614057" cy="1030923"/>
              </a:xfrm>
              <a:prstGeom prst="rect">
                <a:avLst/>
              </a:prstGeom>
            </p:spPr>
            <p:txBody>
              <a:bodyPr wrap="square">
                <a:spAutoFit/>
              </a:bodyPr>
              <a:lstStyle/>
              <a:p>
                <a:pPr algn="just"/>
                <a14:m>
                  <m:oMathPara xmlns:m="http://schemas.openxmlformats.org/officeDocument/2006/math">
                    <m:oMathParaPr>
                      <m:jc m:val="centerGroup"/>
                    </m:oMathParaPr>
                    <m:oMath xmlns:m="http://schemas.openxmlformats.org/officeDocument/2006/math">
                      <m:sSub>
                        <m:sSubPr>
                          <m:ctrlPr>
                            <a:rPr lang="es-CR" sz="2000" i="1">
                              <a:solidFill>
                                <a:schemeClr val="tx1">
                                  <a:lumMod val="50000"/>
                                  <a:lumOff val="50000"/>
                                </a:schemeClr>
                              </a:solidFill>
                              <a:latin typeface="Cambria Math" panose="02040503050406030204" pitchFamily="18" charset="0"/>
                            </a:rPr>
                          </m:ctrlPr>
                        </m:sSubPr>
                        <m:e>
                          <m:r>
                            <a:rPr lang="es-CR" sz="2000" i="1">
                              <a:solidFill>
                                <a:schemeClr val="tx1">
                                  <a:lumMod val="50000"/>
                                  <a:lumOff val="50000"/>
                                </a:schemeClr>
                              </a:solidFill>
                              <a:latin typeface="Cambria Math" panose="02040503050406030204" pitchFamily="18" charset="0"/>
                            </a:rPr>
                            <m:t>𝑛</m:t>
                          </m:r>
                        </m:e>
                        <m:sub>
                          <m:r>
                            <a:rPr lang="es-CR" sz="2000" i="1">
                              <a:solidFill>
                                <a:schemeClr val="tx1">
                                  <a:lumMod val="50000"/>
                                  <a:lumOff val="50000"/>
                                </a:schemeClr>
                              </a:solidFill>
                              <a:latin typeface="Cambria Math" panose="02040503050406030204" pitchFamily="18" charset="0"/>
                            </a:rPr>
                            <m:t>𝑚𝑖𝑎</m:t>
                          </m:r>
                        </m:sub>
                      </m:sSub>
                      <m:r>
                        <a:rPr lang="es-CR" sz="2000" i="1">
                          <a:solidFill>
                            <a:schemeClr val="tx1">
                              <a:lumMod val="50000"/>
                              <a:lumOff val="50000"/>
                            </a:schemeClr>
                          </a:solidFill>
                          <a:latin typeface="Cambria Math" panose="02040503050406030204" pitchFamily="18" charset="0"/>
                        </a:rPr>
                        <m:t>=</m:t>
                      </m:r>
                      <m:f>
                        <m:fPr>
                          <m:ctrlPr>
                            <a:rPr lang="es-CR" sz="2000" i="1">
                              <a:solidFill>
                                <a:schemeClr val="tx1">
                                  <a:lumMod val="50000"/>
                                  <a:lumOff val="50000"/>
                                </a:schemeClr>
                              </a:solidFill>
                              <a:latin typeface="Cambria Math" panose="02040503050406030204" pitchFamily="18" charset="0"/>
                            </a:rPr>
                          </m:ctrlPr>
                        </m:fPr>
                        <m:num>
                          <m:sSub>
                            <m:sSubPr>
                              <m:ctrlPr>
                                <a:rPr lang="es-CR" sz="2000" i="1">
                                  <a:solidFill>
                                    <a:schemeClr val="tx1">
                                      <a:lumMod val="50000"/>
                                      <a:lumOff val="50000"/>
                                    </a:schemeClr>
                                  </a:solidFill>
                                  <a:latin typeface="Cambria Math" panose="02040503050406030204" pitchFamily="18" charset="0"/>
                                </a:rPr>
                              </m:ctrlPr>
                            </m:sSubPr>
                            <m:e>
                              <m:r>
                                <a:rPr lang="es-CR" sz="2000" i="1">
                                  <a:solidFill>
                                    <a:schemeClr val="tx1">
                                      <a:lumMod val="50000"/>
                                      <a:lumOff val="50000"/>
                                    </a:schemeClr>
                                  </a:solidFill>
                                  <a:latin typeface="Cambria Math" panose="02040503050406030204" pitchFamily="18" charset="0"/>
                                </a:rPr>
                                <m:t>𝑍</m:t>
                              </m:r>
                            </m:e>
                            <m:sub>
                              <m:f>
                                <m:fPr>
                                  <m:type m:val="skw"/>
                                  <m:ctrlPr>
                                    <a:rPr lang="es-CR" sz="2000" i="1">
                                      <a:solidFill>
                                        <a:schemeClr val="tx1">
                                          <a:lumMod val="50000"/>
                                          <a:lumOff val="50000"/>
                                        </a:schemeClr>
                                      </a:solidFill>
                                      <a:latin typeface="Cambria Math" panose="02040503050406030204" pitchFamily="18" charset="0"/>
                                    </a:rPr>
                                  </m:ctrlPr>
                                </m:fPr>
                                <m:num>
                                  <m:r>
                                    <a:rPr lang="es-CR" sz="2000" i="1">
                                      <a:solidFill>
                                        <a:schemeClr val="tx1">
                                          <a:lumMod val="50000"/>
                                          <a:lumOff val="50000"/>
                                        </a:schemeClr>
                                      </a:solidFill>
                                      <a:latin typeface="Cambria Math" panose="02040503050406030204" pitchFamily="18" charset="0"/>
                                    </a:rPr>
                                    <m:t>∝</m:t>
                                  </m:r>
                                </m:num>
                                <m:den>
                                  <m:r>
                                    <a:rPr lang="es-CR" sz="2000" i="1">
                                      <a:solidFill>
                                        <a:schemeClr val="tx1">
                                          <a:lumMod val="50000"/>
                                          <a:lumOff val="50000"/>
                                        </a:schemeClr>
                                      </a:solidFill>
                                      <a:latin typeface="Cambria Math" panose="02040503050406030204" pitchFamily="18" charset="0"/>
                                    </a:rPr>
                                    <m:t>2</m:t>
                                  </m:r>
                                </m:den>
                              </m:f>
                            </m:sub>
                          </m:sSub>
                          <m:r>
                            <a:rPr lang="es-CR" sz="2000" i="1">
                              <a:solidFill>
                                <a:schemeClr val="tx1">
                                  <a:lumMod val="50000"/>
                                  <a:lumOff val="50000"/>
                                </a:schemeClr>
                              </a:solidFill>
                              <a:latin typeface="Cambria Math" panose="02040503050406030204" pitchFamily="18" charset="0"/>
                            </a:rPr>
                            <m:t>∗</m:t>
                          </m:r>
                          <m:r>
                            <a:rPr lang="es-CR" sz="2000" i="1">
                              <a:solidFill>
                                <a:schemeClr val="tx1">
                                  <a:lumMod val="50000"/>
                                  <a:lumOff val="50000"/>
                                </a:schemeClr>
                              </a:solidFill>
                              <a:latin typeface="Cambria Math" panose="02040503050406030204" pitchFamily="18" charset="0"/>
                            </a:rPr>
                            <m:t>𝑝</m:t>
                          </m:r>
                          <m:r>
                            <a:rPr lang="es-CR" sz="2000" i="1">
                              <a:solidFill>
                                <a:schemeClr val="tx1">
                                  <a:lumMod val="50000"/>
                                  <a:lumOff val="50000"/>
                                </a:schemeClr>
                              </a:solidFill>
                              <a:latin typeface="Cambria Math" panose="02040503050406030204" pitchFamily="18" charset="0"/>
                            </a:rPr>
                            <m:t>∗</m:t>
                          </m:r>
                          <m:r>
                            <a:rPr lang="es-CR" sz="2000" i="1">
                              <a:solidFill>
                                <a:schemeClr val="tx1">
                                  <a:lumMod val="50000"/>
                                  <a:lumOff val="50000"/>
                                </a:schemeClr>
                              </a:solidFill>
                              <a:latin typeface="Cambria Math" panose="02040503050406030204" pitchFamily="18" charset="0"/>
                            </a:rPr>
                            <m:t>𝑞</m:t>
                          </m:r>
                        </m:num>
                        <m:den>
                          <m:sSup>
                            <m:sSupPr>
                              <m:ctrlPr>
                                <a:rPr lang="es-CR" sz="2000" i="1">
                                  <a:solidFill>
                                    <a:schemeClr val="tx1">
                                      <a:lumMod val="50000"/>
                                      <a:lumOff val="50000"/>
                                    </a:schemeClr>
                                  </a:solidFill>
                                  <a:latin typeface="Cambria Math" panose="02040503050406030204" pitchFamily="18" charset="0"/>
                                </a:rPr>
                              </m:ctrlPr>
                            </m:sSupPr>
                            <m:e>
                              <m:r>
                                <a:rPr lang="es-CR" sz="2000" i="1">
                                  <a:solidFill>
                                    <a:schemeClr val="tx1">
                                      <a:lumMod val="50000"/>
                                      <a:lumOff val="50000"/>
                                    </a:schemeClr>
                                  </a:solidFill>
                                  <a:latin typeface="Cambria Math" panose="02040503050406030204" pitchFamily="18" charset="0"/>
                                </a:rPr>
                                <m:t>𝑑</m:t>
                              </m:r>
                            </m:e>
                            <m:sup>
                              <m:r>
                                <a:rPr lang="es-CR" sz="2000" i="1">
                                  <a:solidFill>
                                    <a:schemeClr val="tx1">
                                      <a:lumMod val="50000"/>
                                      <a:lumOff val="50000"/>
                                    </a:schemeClr>
                                  </a:solidFill>
                                  <a:latin typeface="Cambria Math" panose="02040503050406030204" pitchFamily="18" charset="0"/>
                                </a:rPr>
                                <m:t>2</m:t>
                              </m:r>
                            </m:sup>
                          </m:sSup>
                        </m:den>
                      </m:f>
                    </m:oMath>
                  </m:oMathPara>
                </a14:m>
                <a:endParaRPr lang="es-CR" sz="2000" dirty="0">
                  <a:solidFill>
                    <a:schemeClr val="tx1">
                      <a:lumMod val="50000"/>
                      <a:lumOff val="50000"/>
                    </a:schemeClr>
                  </a:solidFill>
                  <a:latin typeface="Century Gothic" panose="020B0502020202020204" pitchFamily="34" charset="0"/>
                </a:endParaRPr>
              </a:p>
              <a:p>
                <a:pPr algn="just"/>
                <a:r>
                  <a:rPr lang="es-CR" sz="2000" dirty="0">
                    <a:solidFill>
                      <a:schemeClr val="tx1">
                        <a:lumMod val="50000"/>
                        <a:lumOff val="50000"/>
                      </a:schemeClr>
                    </a:solidFill>
                    <a:latin typeface="Century Gothic" panose="020B0502020202020204" pitchFamily="34" charset="0"/>
                  </a:rPr>
                  <a:t> </a:t>
                </a:r>
              </a:p>
            </p:txBody>
          </p:sp>
        </mc:Choice>
        <mc:Fallback xmlns="">
          <p:sp>
            <p:nvSpPr>
              <p:cNvPr id="7" name="Rectángulo 6"/>
              <p:cNvSpPr>
                <a:spLocks noRot="1" noChangeAspect="1" noMove="1" noResize="1" noEditPoints="1" noAdjustHandles="1" noChangeArrowheads="1" noChangeShapeType="1" noTextEdit="1"/>
              </p:cNvSpPr>
              <p:nvPr/>
            </p:nvSpPr>
            <p:spPr>
              <a:xfrm>
                <a:off x="6875416" y="5520890"/>
                <a:ext cx="3614057" cy="1030923"/>
              </a:xfrm>
              <a:prstGeom prst="rect">
                <a:avLst/>
              </a:prstGeom>
              <a:blipFill>
                <a:blip r:embed="rId4"/>
                <a:stretch>
                  <a:fillRect/>
                </a:stretch>
              </a:blipFill>
            </p:spPr>
            <p:txBody>
              <a:bodyPr/>
              <a:lstStyle/>
              <a:p>
                <a:r>
                  <a:rPr lang="es-CR">
                    <a:noFill/>
                  </a:rPr>
                  <a:t> </a:t>
                </a:r>
              </a:p>
            </p:txBody>
          </p:sp>
        </mc:Fallback>
      </mc:AlternateContent>
    </p:spTree>
    <p:extLst>
      <p:ext uri="{BB962C8B-B14F-4D97-AF65-F5344CB8AC3E}">
        <p14:creationId xmlns:p14="http://schemas.microsoft.com/office/powerpoint/2010/main" val="145064729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smtClean="0"/>
              <a:t>        </a:t>
            </a:r>
            <a:r>
              <a:rPr lang="es-CR" sz="2400" dirty="0" smtClean="0">
                <a:latin typeface="Century Gothic" panose="020B0502020202020204" pitchFamily="34" charset="0"/>
              </a:rPr>
              <a:t>MUESTREO ALEATORIO SIMPLE (MIA)</a:t>
            </a:r>
            <a:endParaRPr lang="es-CR" sz="2400" dirty="0">
              <a:latin typeface="Book Antiqua" panose="02040602050305030304" pitchFamily="18" charset="0"/>
            </a:endParaRPr>
          </a:p>
        </p:txBody>
      </p:sp>
      <mc:AlternateContent xmlns:mc="http://schemas.openxmlformats.org/markup-compatibility/2006" xmlns:a14="http://schemas.microsoft.com/office/drawing/2010/main">
        <mc:Choice Requires="a14">
          <p:sp>
            <p:nvSpPr>
              <p:cNvPr id="3" name="Rectángulo 2"/>
              <p:cNvSpPr/>
              <p:nvPr/>
            </p:nvSpPr>
            <p:spPr>
              <a:xfrm>
                <a:off x="517073" y="3949512"/>
                <a:ext cx="5981698" cy="2585323"/>
              </a:xfrm>
              <a:prstGeom prst="rect">
                <a:avLst/>
              </a:prstGeom>
            </p:spPr>
            <p:txBody>
              <a:bodyPr wrap="square">
                <a:spAutoFit/>
              </a:bodyPr>
              <a:lstStyle/>
              <a:p>
                <a:pPr lvl="0" indent="-342900" algn="just">
                  <a:lnSpc>
                    <a:spcPct val="150000"/>
                  </a:lnSpc>
                  <a:spcAft>
                    <a:spcPts val="0"/>
                  </a:spcAft>
                  <a:buFont typeface="Symbol" panose="05050102010706020507" pitchFamily="18" charset="2"/>
                  <a:buChar char=""/>
                </a:pPr>
                <a:r>
                  <a:rPr lang="es-CR" dirty="0" smtClean="0">
                    <a:solidFill>
                      <a:schemeClr val="tx1">
                        <a:lumMod val="65000"/>
                        <a:lumOff val="35000"/>
                      </a:schemeClr>
                    </a:solidFill>
                    <a:latin typeface="Century Gothic" panose="020B0502020202020204" pitchFamily="34" charset="0"/>
                  </a:rPr>
                  <a:t>Muestreo </a:t>
                </a:r>
                <a:r>
                  <a:rPr lang="es-CR" dirty="0">
                    <a:solidFill>
                      <a:schemeClr val="tx1">
                        <a:lumMod val="65000"/>
                        <a:lumOff val="35000"/>
                      </a:schemeClr>
                    </a:solidFill>
                    <a:latin typeface="Century Gothic" panose="020B0502020202020204" pitchFamily="34" charset="0"/>
                  </a:rPr>
                  <a:t>simple al azar.</a:t>
                </a:r>
              </a:p>
              <a:p>
                <a:pPr lvl="0" indent="-342900" algn="just">
                  <a:lnSpc>
                    <a:spcPct val="150000"/>
                  </a:lnSpc>
                  <a:spcAft>
                    <a:spcPts val="0"/>
                  </a:spcAft>
                  <a:buFont typeface="Symbol" panose="05050102010706020507" pitchFamily="18" charset="2"/>
                  <a:buChar char=""/>
                </a:pPr>
                <a:r>
                  <a:rPr lang="es-CR" dirty="0">
                    <a:solidFill>
                      <a:schemeClr val="tx1">
                        <a:lumMod val="65000"/>
                        <a:lumOff val="35000"/>
                      </a:schemeClr>
                    </a:solidFill>
                    <a:latin typeface="Century Gothic" panose="020B0502020202020204" pitchFamily="34" charset="0"/>
                  </a:rPr>
                  <a:t>N</a:t>
                </a:r>
                <a:r>
                  <a:rPr lang="es-CR" dirty="0" smtClean="0">
                    <a:solidFill>
                      <a:schemeClr val="tx1">
                        <a:lumMod val="65000"/>
                        <a:lumOff val="35000"/>
                      </a:schemeClr>
                    </a:solidFill>
                    <a:latin typeface="Century Gothic" panose="020B0502020202020204" pitchFamily="34" charset="0"/>
                  </a:rPr>
                  <a:t>ivel </a:t>
                </a:r>
                <a:r>
                  <a:rPr lang="es-CR" dirty="0">
                    <a:solidFill>
                      <a:schemeClr val="tx1">
                        <a:lumMod val="65000"/>
                        <a:lumOff val="35000"/>
                      </a:schemeClr>
                    </a:solidFill>
                    <a:latin typeface="Century Gothic" panose="020B0502020202020204" pitchFamily="34" charset="0"/>
                  </a:rPr>
                  <a:t>de confianza del 95%. </a:t>
                </a:r>
              </a:p>
              <a:p>
                <a:pPr lvl="0" indent="-342900" algn="just">
                  <a:lnSpc>
                    <a:spcPct val="150000"/>
                  </a:lnSpc>
                  <a:spcAft>
                    <a:spcPts val="0"/>
                  </a:spcAft>
                  <a:buFont typeface="Symbol" panose="05050102010706020507" pitchFamily="18" charset="2"/>
                  <a:buChar char=""/>
                </a:pPr>
                <a:r>
                  <a:rPr lang="es-CR" dirty="0" smtClean="0">
                    <a:solidFill>
                      <a:schemeClr val="tx1">
                        <a:lumMod val="65000"/>
                        <a:lumOff val="35000"/>
                      </a:schemeClr>
                    </a:solidFill>
                    <a:latin typeface="Century Gothic" panose="020B0502020202020204" pitchFamily="34" charset="0"/>
                  </a:rPr>
                  <a:t>Error </a:t>
                </a:r>
                <a:r>
                  <a:rPr lang="es-CR" dirty="0">
                    <a:solidFill>
                      <a:schemeClr val="tx1">
                        <a:lumMod val="65000"/>
                        <a:lumOff val="35000"/>
                      </a:schemeClr>
                    </a:solidFill>
                    <a:latin typeface="Century Gothic" panose="020B0502020202020204" pitchFamily="34" charset="0"/>
                  </a:rPr>
                  <a:t>máximo permisible de </a:t>
                </a:r>
                <a:r>
                  <a:rPr lang="es-CR" dirty="0" smtClean="0">
                    <a:solidFill>
                      <a:schemeClr val="tx1">
                        <a:lumMod val="65000"/>
                        <a:lumOff val="35000"/>
                      </a:schemeClr>
                    </a:solidFill>
                    <a:latin typeface="Century Gothic" panose="020B0502020202020204" pitchFamily="34" charset="0"/>
                  </a:rPr>
                  <a:t>estimación   </a:t>
                </a:r>
                <a14:m>
                  <m:oMath xmlns:m="http://schemas.openxmlformats.org/officeDocument/2006/math">
                    <m:r>
                      <a:rPr lang="es-CR">
                        <a:solidFill>
                          <a:schemeClr val="tx1">
                            <a:lumMod val="65000"/>
                            <a:lumOff val="35000"/>
                          </a:schemeClr>
                        </a:solidFill>
                        <a:latin typeface="Cambria Math" panose="02040503050406030204" pitchFamily="18" charset="0"/>
                      </a:rPr>
                      <m:t>𝑑</m:t>
                    </m:r>
                    <m:r>
                      <a:rPr lang="es-CR">
                        <a:solidFill>
                          <a:schemeClr val="tx1">
                            <a:lumMod val="65000"/>
                            <a:lumOff val="35000"/>
                          </a:schemeClr>
                        </a:solidFill>
                        <a:latin typeface="Cambria Math" panose="02040503050406030204" pitchFamily="18" charset="0"/>
                      </a:rPr>
                      <m:t>=0.05</m:t>
                    </m:r>
                  </m:oMath>
                </a14:m>
                <a:r>
                  <a:rPr lang="es-CR" dirty="0">
                    <a:solidFill>
                      <a:schemeClr val="tx1">
                        <a:lumMod val="65000"/>
                        <a:lumOff val="35000"/>
                      </a:schemeClr>
                    </a:solidFill>
                    <a:latin typeface="Century Gothic" panose="020B0502020202020204" pitchFamily="34" charset="0"/>
                  </a:rPr>
                  <a:t>.</a:t>
                </a:r>
              </a:p>
              <a:p>
                <a:pPr lvl="0" indent="-342900" algn="just">
                  <a:lnSpc>
                    <a:spcPct val="150000"/>
                  </a:lnSpc>
                  <a:spcAft>
                    <a:spcPts val="0"/>
                  </a:spcAft>
                  <a:buFont typeface="Symbol" panose="05050102010706020507" pitchFamily="18" charset="2"/>
                  <a:buChar char=""/>
                </a:pPr>
                <a:r>
                  <a:rPr lang="es-CR" dirty="0" smtClean="0">
                    <a:solidFill>
                      <a:schemeClr val="tx1">
                        <a:lumMod val="65000"/>
                        <a:lumOff val="35000"/>
                      </a:schemeClr>
                    </a:solidFill>
                    <a:latin typeface="Century Gothic" panose="020B0502020202020204" pitchFamily="34" charset="0"/>
                  </a:rPr>
                  <a:t>Error </a:t>
                </a:r>
                <a:r>
                  <a:rPr lang="es-CR" dirty="0">
                    <a:solidFill>
                      <a:schemeClr val="tx1">
                        <a:lumMod val="65000"/>
                        <a:lumOff val="35000"/>
                      </a:schemeClr>
                    </a:solidFill>
                    <a:latin typeface="Century Gothic" panose="020B0502020202020204" pitchFamily="34" charset="0"/>
                  </a:rPr>
                  <a:t>estándar de estimación</a:t>
                </a:r>
                <a:r>
                  <a:rPr lang="es-CR" dirty="0" smtClean="0">
                    <a:solidFill>
                      <a:schemeClr val="tx1">
                        <a:lumMod val="65000"/>
                        <a:lumOff val="35000"/>
                      </a:schemeClr>
                    </a:solidFill>
                    <a:latin typeface="Century Gothic" panose="020B0502020202020204" pitchFamily="34" charset="0"/>
                  </a:rPr>
                  <a:t>, </a:t>
                </a:r>
                <a14:m>
                  <m:oMath xmlns:m="http://schemas.openxmlformats.org/officeDocument/2006/math">
                    <m:r>
                      <a:rPr lang="es-CR">
                        <a:solidFill>
                          <a:schemeClr val="tx1">
                            <a:lumMod val="65000"/>
                            <a:lumOff val="35000"/>
                          </a:schemeClr>
                        </a:solidFill>
                        <a:latin typeface="Cambria Math" panose="02040503050406030204" pitchFamily="18" charset="0"/>
                      </a:rPr>
                      <m:t>𝑝</m:t>
                    </m:r>
                    <m:r>
                      <a:rPr lang="es-CR">
                        <a:solidFill>
                          <a:schemeClr val="tx1">
                            <a:lumMod val="65000"/>
                            <a:lumOff val="35000"/>
                          </a:schemeClr>
                        </a:solidFill>
                        <a:latin typeface="Cambria Math" panose="02040503050406030204" pitchFamily="18" charset="0"/>
                      </a:rPr>
                      <m:t>=0.5</m:t>
                    </m:r>
                  </m:oMath>
                </a14:m>
                <a:endParaRPr lang="es-ES" dirty="0" smtClean="0">
                  <a:solidFill>
                    <a:schemeClr val="tx1">
                      <a:lumMod val="65000"/>
                      <a:lumOff val="35000"/>
                    </a:schemeClr>
                  </a:solidFill>
                  <a:latin typeface="Century Gothic" panose="020B0502020202020204" pitchFamily="34" charset="0"/>
                </a:endParaRPr>
              </a:p>
              <a:p>
                <a:pPr lvl="0" algn="just">
                  <a:lnSpc>
                    <a:spcPct val="150000"/>
                  </a:lnSpc>
                  <a:spcAft>
                    <a:spcPts val="0"/>
                  </a:spcAft>
                </a:pPr>
                <a:r>
                  <a:rPr lang="es-CR" dirty="0" smtClean="0">
                    <a:solidFill>
                      <a:schemeClr val="tx1">
                        <a:lumMod val="65000"/>
                        <a:lumOff val="35000"/>
                      </a:schemeClr>
                    </a:solidFill>
                    <a:latin typeface="Century Gothic" panose="020B0502020202020204" pitchFamily="34" charset="0"/>
                  </a:rPr>
                  <a:t>variables que se analizarán como porcentaje.</a:t>
                </a:r>
                <a:endParaRPr lang="es-CR" dirty="0">
                  <a:solidFill>
                    <a:schemeClr val="tx1">
                      <a:lumMod val="65000"/>
                      <a:lumOff val="35000"/>
                    </a:schemeClr>
                  </a:solidFill>
                  <a:latin typeface="Century Gothic" panose="020B0502020202020204" pitchFamily="34" charset="0"/>
                </a:endParaRPr>
              </a:p>
              <a:p>
                <a:pPr algn="just">
                  <a:lnSpc>
                    <a:spcPct val="150000"/>
                  </a:lnSpc>
                  <a:spcAft>
                    <a:spcPts val="0"/>
                  </a:spcAft>
                </a:pPr>
                <a:r>
                  <a:rPr lang="es-CR" dirty="0">
                    <a:solidFill>
                      <a:schemeClr val="tx1">
                        <a:lumMod val="65000"/>
                        <a:lumOff val="35000"/>
                      </a:schemeClr>
                    </a:solidFill>
                    <a:latin typeface="Century Gothic" panose="020B0502020202020204" pitchFamily="34" charset="0"/>
                  </a:rPr>
                  <a:t> </a:t>
                </a:r>
              </a:p>
            </p:txBody>
          </p:sp>
        </mc:Choice>
        <mc:Fallback xmlns="">
          <p:sp>
            <p:nvSpPr>
              <p:cNvPr id="3" name="Rectángulo 2"/>
              <p:cNvSpPr>
                <a:spLocks noRot="1" noChangeAspect="1" noMove="1" noResize="1" noEditPoints="1" noAdjustHandles="1" noChangeArrowheads="1" noChangeShapeType="1" noTextEdit="1"/>
              </p:cNvSpPr>
              <p:nvPr/>
            </p:nvSpPr>
            <p:spPr>
              <a:xfrm>
                <a:off x="517073" y="3949512"/>
                <a:ext cx="5981698" cy="2585323"/>
              </a:xfrm>
              <a:prstGeom prst="rect">
                <a:avLst/>
              </a:prstGeom>
              <a:blipFill>
                <a:blip r:embed="rId3"/>
                <a:stretch>
                  <a:fillRect l="-917"/>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8" name="Rectángulo 7"/>
              <p:cNvSpPr/>
              <p:nvPr/>
            </p:nvSpPr>
            <p:spPr>
              <a:xfrm>
                <a:off x="6498771" y="3707572"/>
                <a:ext cx="4876801" cy="1227580"/>
              </a:xfrm>
              <a:prstGeom prst="rect">
                <a:avLst/>
              </a:prstGeom>
            </p:spPr>
            <p:txBody>
              <a:bodyPr wrap="square">
                <a:sp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s-CR" sz="2400" i="1" smtClean="0">
                              <a:solidFill>
                                <a:schemeClr val="tx1">
                                  <a:lumMod val="65000"/>
                                  <a:lumOff val="35000"/>
                                </a:schemeClr>
                              </a:solidFill>
                              <a:latin typeface="Cambria Math" panose="02040503050406030204" pitchFamily="18" charset="0"/>
                            </a:rPr>
                          </m:ctrlPr>
                        </m:sSubPr>
                        <m:e>
                          <m:r>
                            <a:rPr lang="es-CR" sz="2400">
                              <a:solidFill>
                                <a:schemeClr val="tx1">
                                  <a:lumMod val="65000"/>
                                  <a:lumOff val="35000"/>
                                </a:schemeClr>
                              </a:solidFill>
                              <a:latin typeface="Cambria Math" panose="02040503050406030204" pitchFamily="18" charset="0"/>
                            </a:rPr>
                            <m:t>𝑛</m:t>
                          </m:r>
                        </m:e>
                        <m:sub>
                          <m:r>
                            <a:rPr lang="es-CR" sz="2400">
                              <a:solidFill>
                                <a:schemeClr val="tx1">
                                  <a:lumMod val="65000"/>
                                  <a:lumOff val="35000"/>
                                </a:schemeClr>
                              </a:solidFill>
                              <a:latin typeface="Cambria Math" panose="02040503050406030204" pitchFamily="18" charset="0"/>
                            </a:rPr>
                            <m:t>𝑚𝑖𝑎</m:t>
                          </m:r>
                        </m:sub>
                      </m:sSub>
                      <m:r>
                        <a:rPr lang="es-CR" sz="2400">
                          <a:solidFill>
                            <a:schemeClr val="tx1">
                              <a:lumMod val="65000"/>
                              <a:lumOff val="35000"/>
                            </a:schemeClr>
                          </a:solidFill>
                          <a:latin typeface="Cambria Math" panose="02040503050406030204" pitchFamily="18" charset="0"/>
                        </a:rPr>
                        <m:t>=</m:t>
                      </m:r>
                      <m:f>
                        <m:fPr>
                          <m:ctrlPr>
                            <a:rPr lang="es-CR" sz="2400" i="1">
                              <a:solidFill>
                                <a:schemeClr val="tx1">
                                  <a:lumMod val="65000"/>
                                  <a:lumOff val="35000"/>
                                </a:schemeClr>
                              </a:solidFill>
                              <a:latin typeface="Cambria Math" panose="02040503050406030204" pitchFamily="18" charset="0"/>
                            </a:rPr>
                          </m:ctrlPr>
                        </m:fPr>
                        <m:num>
                          <m:sSub>
                            <m:sSubPr>
                              <m:ctrlPr>
                                <a:rPr lang="es-CR" sz="2400" i="1">
                                  <a:solidFill>
                                    <a:schemeClr val="tx1">
                                      <a:lumMod val="65000"/>
                                      <a:lumOff val="35000"/>
                                    </a:schemeClr>
                                  </a:solidFill>
                                  <a:latin typeface="Cambria Math" panose="02040503050406030204" pitchFamily="18" charset="0"/>
                                </a:rPr>
                              </m:ctrlPr>
                            </m:sSubPr>
                            <m:e>
                              <m:r>
                                <a:rPr lang="es-CR" sz="2400">
                                  <a:solidFill>
                                    <a:schemeClr val="tx1">
                                      <a:lumMod val="65000"/>
                                      <a:lumOff val="35000"/>
                                    </a:schemeClr>
                                  </a:solidFill>
                                  <a:latin typeface="Cambria Math" panose="02040503050406030204" pitchFamily="18" charset="0"/>
                                </a:rPr>
                                <m:t>𝑍</m:t>
                              </m:r>
                            </m:e>
                            <m:sub>
                              <m:f>
                                <m:fPr>
                                  <m:type m:val="skw"/>
                                  <m:ctrlPr>
                                    <a:rPr lang="es-CR" sz="2400" i="1">
                                      <a:solidFill>
                                        <a:schemeClr val="tx1">
                                          <a:lumMod val="65000"/>
                                          <a:lumOff val="35000"/>
                                        </a:schemeClr>
                                      </a:solidFill>
                                      <a:latin typeface="Cambria Math" panose="02040503050406030204" pitchFamily="18" charset="0"/>
                                    </a:rPr>
                                  </m:ctrlPr>
                                </m:fPr>
                                <m:num>
                                  <m:r>
                                    <a:rPr lang="es-CR" sz="2400">
                                      <a:solidFill>
                                        <a:schemeClr val="tx1">
                                          <a:lumMod val="65000"/>
                                          <a:lumOff val="35000"/>
                                        </a:schemeClr>
                                      </a:solidFill>
                                      <a:latin typeface="Cambria Math" panose="02040503050406030204" pitchFamily="18" charset="0"/>
                                    </a:rPr>
                                    <m:t>∝</m:t>
                                  </m:r>
                                </m:num>
                                <m:den>
                                  <m:r>
                                    <a:rPr lang="es-CR" sz="2400">
                                      <a:solidFill>
                                        <a:schemeClr val="tx1">
                                          <a:lumMod val="65000"/>
                                          <a:lumOff val="35000"/>
                                        </a:schemeClr>
                                      </a:solidFill>
                                      <a:latin typeface="Cambria Math" panose="02040503050406030204" pitchFamily="18" charset="0"/>
                                    </a:rPr>
                                    <m:t>2</m:t>
                                  </m:r>
                                </m:den>
                              </m:f>
                            </m:sub>
                          </m:sSub>
                          <m:r>
                            <a:rPr lang="es-CR" sz="2400">
                              <a:solidFill>
                                <a:schemeClr val="tx1">
                                  <a:lumMod val="65000"/>
                                  <a:lumOff val="35000"/>
                                </a:schemeClr>
                              </a:solidFill>
                              <a:latin typeface="Cambria Math" panose="02040503050406030204" pitchFamily="18" charset="0"/>
                            </a:rPr>
                            <m:t>∗</m:t>
                          </m:r>
                          <m:r>
                            <a:rPr lang="es-CR" sz="2400">
                              <a:solidFill>
                                <a:schemeClr val="tx1">
                                  <a:lumMod val="65000"/>
                                  <a:lumOff val="35000"/>
                                </a:schemeClr>
                              </a:solidFill>
                              <a:latin typeface="Cambria Math" panose="02040503050406030204" pitchFamily="18" charset="0"/>
                            </a:rPr>
                            <m:t>𝑝</m:t>
                          </m:r>
                          <m:r>
                            <a:rPr lang="es-CR" sz="2400">
                              <a:solidFill>
                                <a:schemeClr val="tx1">
                                  <a:lumMod val="65000"/>
                                  <a:lumOff val="35000"/>
                                </a:schemeClr>
                              </a:solidFill>
                              <a:latin typeface="Cambria Math" panose="02040503050406030204" pitchFamily="18" charset="0"/>
                            </a:rPr>
                            <m:t>∗</m:t>
                          </m:r>
                          <m:r>
                            <a:rPr lang="es-CR" sz="2400">
                              <a:solidFill>
                                <a:schemeClr val="tx1">
                                  <a:lumMod val="65000"/>
                                  <a:lumOff val="35000"/>
                                </a:schemeClr>
                              </a:solidFill>
                              <a:latin typeface="Cambria Math" panose="02040503050406030204" pitchFamily="18" charset="0"/>
                            </a:rPr>
                            <m:t>𝑞</m:t>
                          </m:r>
                        </m:num>
                        <m:den>
                          <m:sSup>
                            <m:sSupPr>
                              <m:ctrlPr>
                                <a:rPr lang="es-CR" sz="2400" i="1">
                                  <a:solidFill>
                                    <a:schemeClr val="tx1">
                                      <a:lumMod val="65000"/>
                                      <a:lumOff val="35000"/>
                                    </a:schemeClr>
                                  </a:solidFill>
                                  <a:latin typeface="Cambria Math" panose="02040503050406030204" pitchFamily="18" charset="0"/>
                                </a:rPr>
                              </m:ctrlPr>
                            </m:sSupPr>
                            <m:e>
                              <m:r>
                                <a:rPr lang="es-CR" sz="2400">
                                  <a:solidFill>
                                    <a:schemeClr val="tx1">
                                      <a:lumMod val="65000"/>
                                      <a:lumOff val="35000"/>
                                    </a:schemeClr>
                                  </a:solidFill>
                                  <a:latin typeface="Cambria Math" panose="02040503050406030204" pitchFamily="18" charset="0"/>
                                </a:rPr>
                                <m:t>𝑑</m:t>
                              </m:r>
                            </m:e>
                            <m:sup>
                              <m:r>
                                <a:rPr lang="es-CR" sz="2400">
                                  <a:solidFill>
                                    <a:schemeClr val="tx1">
                                      <a:lumMod val="65000"/>
                                      <a:lumOff val="35000"/>
                                    </a:schemeClr>
                                  </a:solidFill>
                                  <a:latin typeface="Cambria Math" panose="02040503050406030204" pitchFamily="18" charset="0"/>
                                </a:rPr>
                                <m:t>2</m:t>
                              </m:r>
                            </m:sup>
                          </m:sSup>
                        </m:den>
                      </m:f>
                    </m:oMath>
                  </m:oMathPara>
                </a14:m>
                <a:endParaRPr lang="es-ES" sz="2400" i="1" dirty="0" smtClean="0">
                  <a:solidFill>
                    <a:schemeClr val="tx1">
                      <a:lumMod val="65000"/>
                      <a:lumOff val="35000"/>
                    </a:schemeClr>
                  </a:solidFill>
                  <a:latin typeface="Cambria Math" panose="02040503050406030204" pitchFamily="18" charset="0"/>
                </a:endParaRPr>
              </a:p>
            </p:txBody>
          </p:sp>
        </mc:Choice>
        <mc:Fallback xmlns="">
          <p:sp>
            <p:nvSpPr>
              <p:cNvPr id="8" name="Rectángulo 7"/>
              <p:cNvSpPr>
                <a:spLocks noRot="1" noChangeAspect="1" noMove="1" noResize="1" noEditPoints="1" noAdjustHandles="1" noChangeArrowheads="1" noChangeShapeType="1" noTextEdit="1"/>
              </p:cNvSpPr>
              <p:nvPr/>
            </p:nvSpPr>
            <p:spPr>
              <a:xfrm>
                <a:off x="6498771" y="3707572"/>
                <a:ext cx="4876801" cy="1227580"/>
              </a:xfrm>
              <a:prstGeom prst="rect">
                <a:avLst/>
              </a:prstGeom>
              <a:blipFill>
                <a:blip r:embed="rId4"/>
                <a:stretch>
                  <a:fillRect/>
                </a:stretch>
              </a:blipFill>
            </p:spPr>
            <p:txBody>
              <a:bodyPr/>
              <a:lstStyle/>
              <a:p>
                <a:r>
                  <a:rPr lang="es-CR">
                    <a:noFill/>
                  </a:rPr>
                  <a:t> </a:t>
                </a:r>
              </a:p>
            </p:txBody>
          </p:sp>
        </mc:Fallback>
      </mc:AlternateContent>
      <p:sp>
        <p:nvSpPr>
          <p:cNvPr id="9" name="Rectángulo 8"/>
          <p:cNvSpPr/>
          <p:nvPr/>
        </p:nvSpPr>
        <p:spPr>
          <a:xfrm>
            <a:off x="-1" y="1125300"/>
            <a:ext cx="12192001" cy="461665"/>
          </a:xfrm>
          <a:prstGeom prst="rect">
            <a:avLst/>
          </a:prstGeom>
          <a:solidFill>
            <a:srgbClr val="C00000"/>
          </a:solidFill>
        </p:spPr>
        <p:txBody>
          <a:bodyPr wrap="square">
            <a:spAutoFit/>
          </a:bodyPr>
          <a:lstStyle/>
          <a:p>
            <a:r>
              <a:rPr lang="es-MX" sz="2400" dirty="0" smtClean="0">
                <a:solidFill>
                  <a:schemeClr val="bg1"/>
                </a:solidFill>
              </a:rPr>
              <a:t>       Ejemplo</a:t>
            </a:r>
            <a:endParaRPr lang="es-MX" sz="2400" dirty="0">
              <a:solidFill>
                <a:schemeClr val="bg1"/>
              </a:solidFill>
            </a:endParaRPr>
          </a:p>
        </p:txBody>
      </p:sp>
      <p:sp>
        <p:nvSpPr>
          <p:cNvPr id="13" name="Rectángulo 12"/>
          <p:cNvSpPr/>
          <p:nvPr/>
        </p:nvSpPr>
        <p:spPr>
          <a:xfrm>
            <a:off x="-65316" y="1770762"/>
            <a:ext cx="1670958" cy="1200329"/>
          </a:xfrm>
          <a:prstGeom prst="rect">
            <a:avLst/>
          </a:prstGeom>
        </p:spPr>
        <p:txBody>
          <a:bodyPr wrap="square">
            <a:spAutoFit/>
          </a:bodyPr>
          <a:lstStyle/>
          <a:p>
            <a:pPr algn="r"/>
            <a:r>
              <a:rPr lang="es-CR" b="1" dirty="0" smtClean="0">
                <a:solidFill>
                  <a:schemeClr val="tx1">
                    <a:lumMod val="65000"/>
                    <a:lumOff val="35000"/>
                  </a:schemeClr>
                </a:solidFill>
                <a:latin typeface="Century Gothic" panose="020B0502020202020204" pitchFamily="34" charset="0"/>
              </a:rPr>
              <a:t>OBJETIVO</a:t>
            </a:r>
            <a:endParaRPr lang="es-CR" dirty="0">
              <a:solidFill>
                <a:schemeClr val="tx1">
                  <a:lumMod val="65000"/>
                  <a:lumOff val="35000"/>
                </a:schemeClr>
              </a:solidFill>
              <a:latin typeface="Century Gothic" panose="020B0502020202020204" pitchFamily="34" charset="0"/>
            </a:endParaRPr>
          </a:p>
          <a:p>
            <a:pPr algn="r"/>
            <a:endParaRPr lang="es-ES" b="1" dirty="0" smtClean="0">
              <a:solidFill>
                <a:schemeClr val="tx1">
                  <a:lumMod val="65000"/>
                  <a:lumOff val="35000"/>
                </a:schemeClr>
              </a:solidFill>
              <a:latin typeface="Century Gothic" panose="020B0502020202020204" pitchFamily="34" charset="0"/>
            </a:endParaRPr>
          </a:p>
          <a:p>
            <a:pPr algn="r"/>
            <a:endParaRPr lang="es-CR" b="1" dirty="0" smtClean="0">
              <a:solidFill>
                <a:schemeClr val="tx1">
                  <a:lumMod val="65000"/>
                  <a:lumOff val="35000"/>
                </a:schemeClr>
              </a:solidFill>
              <a:latin typeface="Century Gothic" panose="020B0502020202020204" pitchFamily="34" charset="0"/>
            </a:endParaRPr>
          </a:p>
          <a:p>
            <a:pPr algn="r"/>
            <a:r>
              <a:rPr lang="es-CR" b="1" dirty="0" smtClean="0">
                <a:solidFill>
                  <a:schemeClr val="tx1">
                    <a:lumMod val="65000"/>
                    <a:lumOff val="35000"/>
                  </a:schemeClr>
                </a:solidFill>
                <a:latin typeface="Century Gothic" panose="020B0502020202020204" pitchFamily="34" charset="0"/>
              </a:rPr>
              <a:t>POBLACIÓN</a:t>
            </a:r>
            <a:endParaRPr lang="es-CR" dirty="0"/>
          </a:p>
        </p:txBody>
      </p:sp>
      <p:sp>
        <p:nvSpPr>
          <p:cNvPr id="14" name="Rectángulo 13"/>
          <p:cNvSpPr/>
          <p:nvPr/>
        </p:nvSpPr>
        <p:spPr>
          <a:xfrm>
            <a:off x="1589313" y="1785954"/>
            <a:ext cx="10602687" cy="646331"/>
          </a:xfrm>
          <a:prstGeom prst="rect">
            <a:avLst/>
          </a:prstGeom>
        </p:spPr>
        <p:txBody>
          <a:bodyPr wrap="square">
            <a:spAutoFit/>
          </a:bodyPr>
          <a:lstStyle/>
          <a:p>
            <a:r>
              <a:rPr lang="es-CR" dirty="0" smtClean="0">
                <a:solidFill>
                  <a:schemeClr val="tx1">
                    <a:lumMod val="65000"/>
                    <a:lumOff val="35000"/>
                  </a:schemeClr>
                </a:solidFill>
                <a:latin typeface="Century Gothic" panose="020B0502020202020204" pitchFamily="34" charset="0"/>
              </a:rPr>
              <a:t>Medir la satisfacción </a:t>
            </a:r>
            <a:r>
              <a:rPr lang="es-CR" dirty="0">
                <a:solidFill>
                  <a:schemeClr val="tx1">
                    <a:lumMod val="65000"/>
                    <a:lumOff val="35000"/>
                  </a:schemeClr>
                </a:solidFill>
                <a:latin typeface="Century Gothic" panose="020B0502020202020204" pitchFamily="34" charset="0"/>
              </a:rPr>
              <a:t>de beneficiarios de servicios de comedor y trasporte en colegios públicos de CR.</a:t>
            </a:r>
            <a:endParaRPr lang="es-CR" dirty="0"/>
          </a:p>
        </p:txBody>
      </p:sp>
      <p:sp>
        <p:nvSpPr>
          <p:cNvPr id="15" name="Rectángulo 14"/>
          <p:cNvSpPr/>
          <p:nvPr/>
        </p:nvSpPr>
        <p:spPr>
          <a:xfrm>
            <a:off x="1605642" y="2569915"/>
            <a:ext cx="10265229" cy="1200329"/>
          </a:xfrm>
          <a:prstGeom prst="rect">
            <a:avLst/>
          </a:prstGeom>
        </p:spPr>
        <p:txBody>
          <a:bodyPr wrap="square">
            <a:spAutoFit/>
          </a:bodyPr>
          <a:lstStyle/>
          <a:p>
            <a:pPr algn="just"/>
            <a:r>
              <a:rPr lang="es-CR" dirty="0">
                <a:solidFill>
                  <a:schemeClr val="tx1">
                    <a:lumMod val="65000"/>
                    <a:lumOff val="35000"/>
                  </a:schemeClr>
                </a:solidFill>
                <a:latin typeface="Century Gothic" panose="020B0502020202020204" pitchFamily="34" charset="0"/>
              </a:rPr>
              <a:t>Estudiantes beneficiarios de servicios de comedor y transporte en colegios públicos de CR </a:t>
            </a:r>
            <a:r>
              <a:rPr lang="es-CR" dirty="0" smtClean="0">
                <a:solidFill>
                  <a:schemeClr val="tx1">
                    <a:lumMod val="65000"/>
                    <a:lumOff val="35000"/>
                  </a:schemeClr>
                </a:solidFill>
                <a:latin typeface="Century Gothic" panose="020B0502020202020204" pitchFamily="34" charset="0"/>
              </a:rPr>
              <a:t>que pertenecen a cantones con </a:t>
            </a:r>
            <a:r>
              <a:rPr lang="es-CR" dirty="0">
                <a:solidFill>
                  <a:srgbClr val="FF0000"/>
                </a:solidFill>
                <a:latin typeface="Century Gothic" panose="020B0502020202020204" pitchFamily="34" charset="0"/>
              </a:rPr>
              <a:t>Índice de Desarrollo Sostenible </a:t>
            </a:r>
            <a:r>
              <a:rPr lang="es-CR" dirty="0">
                <a:solidFill>
                  <a:schemeClr val="tx1">
                    <a:lumMod val="65000"/>
                    <a:lumOff val="35000"/>
                  </a:schemeClr>
                </a:solidFill>
                <a:latin typeface="Century Gothic" panose="020B0502020202020204" pitchFamily="34" charset="0"/>
              </a:rPr>
              <a:t>muy bajo, durante el año 2018.</a:t>
            </a:r>
          </a:p>
          <a:p>
            <a:pPr algn="just"/>
            <a:endParaRPr lang="es-CR" dirty="0"/>
          </a:p>
        </p:txBody>
      </p:sp>
      <p:cxnSp>
        <p:nvCxnSpPr>
          <p:cNvPr id="19" name="Conector recto 18"/>
          <p:cNvCxnSpPr/>
          <p:nvPr/>
        </p:nvCxnSpPr>
        <p:spPr>
          <a:xfrm>
            <a:off x="0" y="3622633"/>
            <a:ext cx="12192001"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ángulo 20"/>
              <p:cNvSpPr/>
              <p:nvPr/>
            </p:nvSpPr>
            <p:spPr>
              <a:xfrm>
                <a:off x="8109857" y="4831030"/>
                <a:ext cx="3009900" cy="1262653"/>
              </a:xfrm>
              <a:prstGeom prst="rect">
                <a:avLst/>
              </a:prstGeom>
            </p:spPr>
            <p:txBody>
              <a:bodyPr wrap="square">
                <a:sp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s-CR" sz="2400" i="1">
                          <a:solidFill>
                            <a:schemeClr val="tx1">
                              <a:lumMod val="65000"/>
                              <a:lumOff val="35000"/>
                            </a:schemeClr>
                          </a:solidFill>
                          <a:latin typeface="Cambria Math" panose="02040503050406030204" pitchFamily="18" charset="0"/>
                        </a:rPr>
                        <m:t>= </m:t>
                      </m:r>
                      <m:f>
                        <m:fPr>
                          <m:ctrlPr>
                            <a:rPr lang="es-CR" sz="2400" i="1">
                              <a:solidFill>
                                <a:schemeClr val="tx1">
                                  <a:lumMod val="65000"/>
                                  <a:lumOff val="35000"/>
                                </a:schemeClr>
                              </a:solidFill>
                              <a:latin typeface="Cambria Math" panose="02040503050406030204" pitchFamily="18" charset="0"/>
                            </a:rPr>
                          </m:ctrlPr>
                        </m:fPr>
                        <m:num>
                          <m:sSup>
                            <m:sSupPr>
                              <m:ctrlPr>
                                <a:rPr lang="es-CR" sz="2400" i="1">
                                  <a:solidFill>
                                    <a:schemeClr val="tx1">
                                      <a:lumMod val="65000"/>
                                      <a:lumOff val="35000"/>
                                    </a:schemeClr>
                                  </a:solidFill>
                                  <a:latin typeface="Cambria Math" panose="02040503050406030204" pitchFamily="18" charset="0"/>
                                </a:rPr>
                              </m:ctrlPr>
                            </m:sSupPr>
                            <m:e>
                              <m:r>
                                <a:rPr lang="es-CR" sz="2400" i="1">
                                  <a:solidFill>
                                    <a:schemeClr val="tx1">
                                      <a:lumMod val="65000"/>
                                      <a:lumOff val="35000"/>
                                    </a:schemeClr>
                                  </a:solidFill>
                                  <a:latin typeface="Cambria Math" panose="02040503050406030204" pitchFamily="18" charset="0"/>
                                </a:rPr>
                                <m:t>1,96</m:t>
                              </m:r>
                            </m:e>
                            <m:sup>
                              <m:r>
                                <a:rPr lang="es-CR" sz="2400" i="1">
                                  <a:solidFill>
                                    <a:schemeClr val="tx1">
                                      <a:lumMod val="65000"/>
                                      <a:lumOff val="35000"/>
                                    </a:schemeClr>
                                  </a:solidFill>
                                  <a:latin typeface="Cambria Math" panose="02040503050406030204" pitchFamily="18" charset="0"/>
                                </a:rPr>
                                <m:t>2</m:t>
                              </m:r>
                            </m:sup>
                          </m:sSup>
                          <m:r>
                            <a:rPr lang="es-CR" sz="2400" i="1">
                              <a:solidFill>
                                <a:schemeClr val="tx1">
                                  <a:lumMod val="65000"/>
                                  <a:lumOff val="35000"/>
                                </a:schemeClr>
                              </a:solidFill>
                              <a:latin typeface="Cambria Math" panose="02040503050406030204" pitchFamily="18" charset="0"/>
                            </a:rPr>
                            <m:t>∗0,5∗0,5</m:t>
                          </m:r>
                        </m:num>
                        <m:den>
                          <m:sSup>
                            <m:sSupPr>
                              <m:ctrlPr>
                                <a:rPr lang="es-CR" sz="2400" i="1">
                                  <a:solidFill>
                                    <a:schemeClr val="tx1">
                                      <a:lumMod val="65000"/>
                                      <a:lumOff val="35000"/>
                                    </a:schemeClr>
                                  </a:solidFill>
                                  <a:latin typeface="Cambria Math" panose="02040503050406030204" pitchFamily="18" charset="0"/>
                                </a:rPr>
                              </m:ctrlPr>
                            </m:sSupPr>
                            <m:e>
                              <m:r>
                                <a:rPr lang="es-CR" sz="2400" i="1">
                                  <a:solidFill>
                                    <a:schemeClr val="tx1">
                                      <a:lumMod val="65000"/>
                                      <a:lumOff val="35000"/>
                                    </a:schemeClr>
                                  </a:solidFill>
                                  <a:latin typeface="Cambria Math" panose="02040503050406030204" pitchFamily="18" charset="0"/>
                                </a:rPr>
                                <m:t>0,05</m:t>
                              </m:r>
                            </m:e>
                            <m:sup>
                              <m:r>
                                <a:rPr lang="es-CR" sz="2400" i="1">
                                  <a:solidFill>
                                    <a:schemeClr val="tx1">
                                      <a:lumMod val="65000"/>
                                      <a:lumOff val="35000"/>
                                    </a:schemeClr>
                                  </a:solidFill>
                                  <a:latin typeface="Cambria Math" panose="02040503050406030204" pitchFamily="18" charset="0"/>
                                </a:rPr>
                                <m:t>2</m:t>
                              </m:r>
                            </m:sup>
                          </m:sSup>
                        </m:den>
                      </m:f>
                    </m:oMath>
                  </m:oMathPara>
                </a14:m>
                <a:endParaRPr lang="es-ES" sz="2400" i="1" dirty="0">
                  <a:solidFill>
                    <a:schemeClr val="tx1">
                      <a:lumMod val="65000"/>
                      <a:lumOff val="35000"/>
                    </a:schemeClr>
                  </a:solidFill>
                  <a:latin typeface="Cambria Math" panose="02040503050406030204" pitchFamily="18" charset="0"/>
                </a:endParaRPr>
              </a:p>
            </p:txBody>
          </p:sp>
        </mc:Choice>
        <mc:Fallback xmlns="">
          <p:sp>
            <p:nvSpPr>
              <p:cNvPr id="21" name="Rectángulo 20"/>
              <p:cNvSpPr>
                <a:spLocks noRot="1" noChangeAspect="1" noMove="1" noResize="1" noEditPoints="1" noAdjustHandles="1" noChangeArrowheads="1" noChangeShapeType="1" noTextEdit="1"/>
              </p:cNvSpPr>
              <p:nvPr/>
            </p:nvSpPr>
            <p:spPr>
              <a:xfrm>
                <a:off x="8109857" y="4831030"/>
                <a:ext cx="3009900" cy="1262653"/>
              </a:xfrm>
              <a:prstGeom prst="rect">
                <a:avLst/>
              </a:prstGeom>
              <a:blipFill>
                <a:blip r:embed="rId5"/>
                <a:stretch>
                  <a:fillRect/>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23" name="Rectángulo 22"/>
              <p:cNvSpPr/>
              <p:nvPr/>
            </p:nvSpPr>
            <p:spPr>
              <a:xfrm>
                <a:off x="8238718" y="6100777"/>
                <a:ext cx="1133885" cy="646331"/>
              </a:xfrm>
              <a:prstGeom prst="rect">
                <a:avLst/>
              </a:prstGeom>
            </p:spPr>
            <p:txBody>
              <a:bodyPr wrap="square">
                <a:spAutoFit/>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s-CR" sz="2400" i="1">
                          <a:solidFill>
                            <a:schemeClr val="tx1">
                              <a:lumMod val="65000"/>
                              <a:lumOff val="35000"/>
                            </a:schemeClr>
                          </a:solidFill>
                          <a:latin typeface="Cambria Math" panose="02040503050406030204" pitchFamily="18" charset="0"/>
                        </a:rPr>
                        <m:t>=</m:t>
                      </m:r>
                      <m:r>
                        <a:rPr lang="es-CR" sz="2400" i="1" smtClean="0">
                          <a:solidFill>
                            <a:srgbClr val="C00000"/>
                          </a:solidFill>
                          <a:latin typeface="Cambria Math" panose="02040503050406030204" pitchFamily="18" charset="0"/>
                        </a:rPr>
                        <m:t>𝟑𝟖𝟒</m:t>
                      </m:r>
                    </m:oMath>
                  </m:oMathPara>
                </a14:m>
                <a:endParaRPr lang="es-CR" sz="2400" i="1" dirty="0">
                  <a:solidFill>
                    <a:srgbClr val="C00000"/>
                  </a:solidFill>
                  <a:latin typeface="Cambria Math" panose="02040503050406030204" pitchFamily="18" charset="0"/>
                </a:endParaRPr>
              </a:p>
            </p:txBody>
          </p:sp>
        </mc:Choice>
        <mc:Fallback xmlns="">
          <p:sp>
            <p:nvSpPr>
              <p:cNvPr id="23" name="Rectángulo 22"/>
              <p:cNvSpPr>
                <a:spLocks noRot="1" noChangeAspect="1" noMove="1" noResize="1" noEditPoints="1" noAdjustHandles="1" noChangeArrowheads="1" noChangeShapeType="1" noTextEdit="1"/>
              </p:cNvSpPr>
              <p:nvPr/>
            </p:nvSpPr>
            <p:spPr>
              <a:xfrm>
                <a:off x="8238718" y="6100777"/>
                <a:ext cx="1133885" cy="646331"/>
              </a:xfrm>
              <a:prstGeom prst="rect">
                <a:avLst/>
              </a:prstGeom>
              <a:blipFill>
                <a:blip r:embed="rId6"/>
                <a:stretch>
                  <a:fillRect/>
                </a:stretch>
              </a:blipFill>
            </p:spPr>
            <p:txBody>
              <a:bodyPr/>
              <a:lstStyle/>
              <a:p>
                <a:r>
                  <a:rPr lang="es-CR">
                    <a:noFill/>
                  </a:rPr>
                  <a:t> </a:t>
                </a:r>
              </a:p>
            </p:txBody>
          </p:sp>
        </mc:Fallback>
      </mc:AlternateContent>
    </p:spTree>
    <p:extLst>
      <p:ext uri="{BB962C8B-B14F-4D97-AF65-F5344CB8AC3E}">
        <p14:creationId xmlns:p14="http://schemas.microsoft.com/office/powerpoint/2010/main" val="424540092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Conector recto 13"/>
          <p:cNvCxnSpPr/>
          <p:nvPr/>
        </p:nvCxnSpPr>
        <p:spPr>
          <a:xfrm flipH="1">
            <a:off x="5336092" y="-4"/>
            <a:ext cx="3840482" cy="2762025"/>
          </a:xfrm>
          <a:prstGeom prst="line">
            <a:avLst/>
          </a:prstGeom>
          <a:ln w="762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ector recto 16"/>
          <p:cNvCxnSpPr/>
          <p:nvPr/>
        </p:nvCxnSpPr>
        <p:spPr>
          <a:xfrm flipH="1">
            <a:off x="648789" y="-4"/>
            <a:ext cx="3840482" cy="2762025"/>
          </a:xfrm>
          <a:prstGeom prst="line">
            <a:avLst/>
          </a:prstGeom>
          <a:ln w="571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Rectángulo 17"/>
          <p:cNvSpPr/>
          <p:nvPr/>
        </p:nvSpPr>
        <p:spPr>
          <a:xfrm rot="16200000">
            <a:off x="2666999" y="-2667001"/>
            <a:ext cx="6858004" cy="12191997"/>
          </a:xfrm>
          <a:prstGeom prst="rect">
            <a:avLst/>
          </a:prstGeom>
          <a:solidFill>
            <a:srgbClr val="054E7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R"/>
          </a:p>
        </p:txBody>
      </p:sp>
      <p:sp>
        <p:nvSpPr>
          <p:cNvPr id="24" name="Rectángulo redondeado 23"/>
          <p:cNvSpPr/>
          <p:nvPr/>
        </p:nvSpPr>
        <p:spPr>
          <a:xfrm>
            <a:off x="2757630" y="1897925"/>
            <a:ext cx="1654628" cy="1814286"/>
          </a:xfrm>
          <a:prstGeom prst="roundRect">
            <a:avLst/>
          </a:prstGeom>
          <a:noFill/>
          <a:ln w="762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R"/>
          </a:p>
        </p:txBody>
      </p:sp>
      <p:sp>
        <p:nvSpPr>
          <p:cNvPr id="25" name="4 Rectángulo redondeado"/>
          <p:cNvSpPr/>
          <p:nvPr/>
        </p:nvSpPr>
        <p:spPr>
          <a:xfrm>
            <a:off x="4542885" y="2329973"/>
            <a:ext cx="3184439" cy="86409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2400" dirty="0" smtClean="0">
                <a:latin typeface="Century Gothic" panose="020B0502020202020204" pitchFamily="34" charset="0"/>
              </a:rPr>
              <a:t>SELECCIÓN DE LA MUESTRA</a:t>
            </a:r>
            <a:endParaRPr lang="es-CR" sz="2400" dirty="0">
              <a:latin typeface="Book Antiqua" panose="02040602050305030304" pitchFamily="18" charset="0"/>
            </a:endParaRPr>
          </a:p>
        </p:txBody>
      </p:sp>
      <p:sp>
        <p:nvSpPr>
          <p:cNvPr id="28" name="4 Rectángulo redondeado"/>
          <p:cNvSpPr/>
          <p:nvPr/>
        </p:nvSpPr>
        <p:spPr>
          <a:xfrm>
            <a:off x="3149429" y="2329973"/>
            <a:ext cx="1393456" cy="86409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7200" dirty="0" smtClean="0">
                <a:latin typeface="Century Gothic" panose="020B0502020202020204" pitchFamily="34" charset="0"/>
              </a:rPr>
              <a:t>3.</a:t>
            </a:r>
            <a:endParaRPr lang="es-CR" sz="7200" dirty="0">
              <a:latin typeface="Century Gothic" panose="020B0502020202020204" pitchFamily="34" charset="0"/>
            </a:endParaRPr>
          </a:p>
        </p:txBody>
      </p:sp>
      <p:pic>
        <p:nvPicPr>
          <p:cNvPr id="29" name="Imagen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8450" y="3927251"/>
            <a:ext cx="5144607" cy="3975378"/>
          </a:xfrm>
          <a:prstGeom prst="rect">
            <a:avLst/>
          </a:prstGeom>
        </p:spPr>
      </p:pic>
      <p:pic>
        <p:nvPicPr>
          <p:cNvPr id="30" name="Imagen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3853" y="3936664"/>
            <a:ext cx="5144607" cy="3975378"/>
          </a:xfrm>
          <a:prstGeom prst="rect">
            <a:avLst/>
          </a:prstGeom>
        </p:spPr>
      </p:pic>
      <p:pic>
        <p:nvPicPr>
          <p:cNvPr id="31" name="Imagen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46156" y="3930035"/>
            <a:ext cx="5144607" cy="3975378"/>
          </a:xfrm>
          <a:prstGeom prst="rect">
            <a:avLst/>
          </a:prstGeom>
        </p:spPr>
      </p:pic>
      <p:pic>
        <p:nvPicPr>
          <p:cNvPr id="32" name="Imagen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18459" y="3936664"/>
            <a:ext cx="5144607" cy="3975378"/>
          </a:xfrm>
          <a:prstGeom prst="rect">
            <a:avLst/>
          </a:prstGeom>
        </p:spPr>
      </p:pic>
      <p:pic>
        <p:nvPicPr>
          <p:cNvPr id="33" name="Imagen 32"/>
          <p:cNvPicPr>
            <a:picLocks noChangeAspect="1"/>
          </p:cNvPicPr>
          <p:nvPr/>
        </p:nvPicPr>
        <p:blipFill rotWithShape="1">
          <a:blip r:embed="rId2" cstate="print">
            <a:extLst>
              <a:ext uri="{28A0092B-C50C-407E-A947-70E740481C1C}">
                <a14:useLocalDpi xmlns:a14="http://schemas.microsoft.com/office/drawing/2010/main" val="0"/>
              </a:ext>
            </a:extLst>
          </a:blip>
          <a:srcRect r="37688" b="28377"/>
          <a:stretch/>
        </p:blipFill>
        <p:spPr>
          <a:xfrm>
            <a:off x="8990763" y="3930035"/>
            <a:ext cx="3205720" cy="2847283"/>
          </a:xfrm>
          <a:prstGeom prst="rect">
            <a:avLst/>
          </a:prstGeom>
        </p:spPr>
      </p:pic>
    </p:spTree>
    <p:extLst>
      <p:ext uri="{BB962C8B-B14F-4D97-AF65-F5344CB8AC3E}">
        <p14:creationId xmlns:p14="http://schemas.microsoft.com/office/powerpoint/2010/main" val="218858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1776"/>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smtClean="0"/>
              <a:t>        </a:t>
            </a:r>
            <a:r>
              <a:rPr lang="es-CR" sz="2400" dirty="0" smtClean="0">
                <a:latin typeface="Century Gothic" panose="020B0502020202020204" pitchFamily="34" charset="0"/>
              </a:rPr>
              <a:t>SELECCIÓN DE LA MUESTRA</a:t>
            </a:r>
            <a:endParaRPr lang="es-CR" sz="2400" dirty="0">
              <a:latin typeface="Book Antiqua" panose="02040602050305030304" pitchFamily="18" charset="0"/>
            </a:endParaRPr>
          </a:p>
        </p:txBody>
      </p:sp>
      <p:sp>
        <p:nvSpPr>
          <p:cNvPr id="5" name="Rectángulo 4"/>
          <p:cNvSpPr/>
          <p:nvPr/>
        </p:nvSpPr>
        <p:spPr>
          <a:xfrm>
            <a:off x="4411581" y="1850776"/>
            <a:ext cx="3140043" cy="954107"/>
          </a:xfrm>
          <a:prstGeom prst="rect">
            <a:avLst/>
          </a:prstGeom>
          <a:solidFill>
            <a:srgbClr val="783336"/>
          </a:solidFill>
        </p:spPr>
        <p:txBody>
          <a:bodyPr wrap="square">
            <a:spAutoFit/>
          </a:bodyPr>
          <a:lstStyle/>
          <a:p>
            <a:pPr algn="ctr"/>
            <a:r>
              <a:rPr lang="es-ES" sz="2800" dirty="0">
                <a:solidFill>
                  <a:schemeClr val="bg1"/>
                </a:solidFill>
                <a:latin typeface="Century Gothic" panose="020B0502020202020204" pitchFamily="34" charset="0"/>
                <a:ea typeface="Calibri" panose="020F0502020204030204" pitchFamily="34" charset="0"/>
                <a:cs typeface="Times New Roman" panose="02020603050405020304" pitchFamily="18" charset="0"/>
              </a:rPr>
              <a:t>Selección de la muestra</a:t>
            </a:r>
            <a:endParaRPr lang="es-CR" sz="2800" dirty="0">
              <a:solidFill>
                <a:schemeClr val="bg1"/>
              </a:solidFill>
              <a:latin typeface="Century Gothic" panose="020B0502020202020204" pitchFamily="34" charset="0"/>
              <a:ea typeface="Calibri" panose="020F0502020204030204" pitchFamily="34" charset="0"/>
              <a:cs typeface="Times New Roman" panose="02020603050405020304" pitchFamily="18" charset="0"/>
            </a:endParaRPr>
          </a:p>
        </p:txBody>
      </p:sp>
      <p:sp>
        <p:nvSpPr>
          <p:cNvPr id="6" name="Rectángulo 5"/>
          <p:cNvSpPr/>
          <p:nvPr/>
        </p:nvSpPr>
        <p:spPr>
          <a:xfrm>
            <a:off x="2296127" y="3767558"/>
            <a:ext cx="2115454" cy="954107"/>
          </a:xfrm>
          <a:prstGeom prst="rect">
            <a:avLst/>
          </a:prstGeom>
          <a:solidFill>
            <a:srgbClr val="559374"/>
          </a:solidFill>
        </p:spPr>
        <p:txBody>
          <a:bodyPr wrap="square">
            <a:spAutoFit/>
          </a:bodyPr>
          <a:lstStyle/>
          <a:p>
            <a:pPr algn="ctr"/>
            <a:r>
              <a:rPr lang="es-ES" sz="2800" dirty="0" smtClean="0">
                <a:solidFill>
                  <a:schemeClr val="bg1"/>
                </a:solidFill>
                <a:latin typeface="Century Gothic" panose="020B0502020202020204" pitchFamily="34" charset="0"/>
                <a:ea typeface="Calibri" panose="020F0502020204030204" pitchFamily="34" charset="0"/>
                <a:cs typeface="Times New Roman" panose="02020603050405020304" pitchFamily="18" charset="0"/>
              </a:rPr>
              <a:t>Selección aleatoria</a:t>
            </a:r>
            <a:endParaRPr lang="es-CR" sz="2800" dirty="0">
              <a:solidFill>
                <a:schemeClr val="bg1"/>
              </a:solidFill>
              <a:latin typeface="Century Gothic" panose="020B0502020202020204" pitchFamily="34" charset="0"/>
              <a:ea typeface="Calibri" panose="020F0502020204030204" pitchFamily="34" charset="0"/>
              <a:cs typeface="Times New Roman" panose="02020603050405020304" pitchFamily="18" charset="0"/>
            </a:endParaRPr>
          </a:p>
        </p:txBody>
      </p:sp>
      <p:sp>
        <p:nvSpPr>
          <p:cNvPr id="7" name="Rectángulo 6"/>
          <p:cNvSpPr/>
          <p:nvPr/>
        </p:nvSpPr>
        <p:spPr>
          <a:xfrm>
            <a:off x="7196989" y="3767557"/>
            <a:ext cx="2620779" cy="954107"/>
          </a:xfrm>
          <a:prstGeom prst="rect">
            <a:avLst/>
          </a:prstGeom>
          <a:solidFill>
            <a:srgbClr val="559374"/>
          </a:solidFill>
        </p:spPr>
        <p:txBody>
          <a:bodyPr wrap="square">
            <a:spAutoFit/>
          </a:bodyPr>
          <a:lstStyle/>
          <a:p>
            <a:pPr algn="ctr"/>
            <a:r>
              <a:rPr lang="es-ES" sz="2800" dirty="0" smtClean="0">
                <a:solidFill>
                  <a:schemeClr val="bg1"/>
                </a:solidFill>
                <a:latin typeface="Century Gothic" panose="020B0502020202020204" pitchFamily="34" charset="0"/>
                <a:ea typeface="Calibri" panose="020F0502020204030204" pitchFamily="34" charset="0"/>
                <a:cs typeface="Times New Roman" panose="02020603050405020304" pitchFamily="18" charset="0"/>
              </a:rPr>
              <a:t>Selección sistemática</a:t>
            </a:r>
            <a:endParaRPr lang="es-CR" sz="2800" dirty="0">
              <a:solidFill>
                <a:schemeClr val="bg1"/>
              </a:solidFill>
              <a:latin typeface="Century Gothic" panose="020B0502020202020204" pitchFamily="34" charset="0"/>
              <a:ea typeface="Calibri" panose="020F0502020204030204" pitchFamily="34" charset="0"/>
              <a:cs typeface="Times New Roman" panose="02020603050405020304" pitchFamily="18" charset="0"/>
            </a:endParaRPr>
          </a:p>
        </p:txBody>
      </p:sp>
      <p:cxnSp>
        <p:nvCxnSpPr>
          <p:cNvPr id="9" name="Conector recto de flecha 8"/>
          <p:cNvCxnSpPr>
            <a:stCxn id="5" idx="2"/>
            <a:endCxn id="7" idx="0"/>
          </p:cNvCxnSpPr>
          <p:nvPr/>
        </p:nvCxnSpPr>
        <p:spPr>
          <a:xfrm>
            <a:off x="5981603" y="2804883"/>
            <a:ext cx="2525776" cy="962674"/>
          </a:xfrm>
          <a:prstGeom prst="straightConnector1">
            <a:avLst/>
          </a:prstGeom>
          <a:ln w="28575">
            <a:solidFill>
              <a:srgbClr val="78333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p:cNvCxnSpPr>
            <a:stCxn id="5" idx="2"/>
            <a:endCxn id="6" idx="0"/>
          </p:cNvCxnSpPr>
          <p:nvPr/>
        </p:nvCxnSpPr>
        <p:spPr>
          <a:xfrm flipH="1">
            <a:off x="3353854" y="2804883"/>
            <a:ext cx="2627749" cy="962675"/>
          </a:xfrm>
          <a:prstGeom prst="straightConnector1">
            <a:avLst/>
          </a:prstGeom>
          <a:ln w="28575">
            <a:solidFill>
              <a:srgbClr val="783336"/>
            </a:solidFill>
            <a:tailEnd type="triangle"/>
          </a:ln>
        </p:spPr>
        <p:style>
          <a:lnRef idx="1">
            <a:schemeClr val="accent1"/>
          </a:lnRef>
          <a:fillRef idx="0">
            <a:schemeClr val="accent1"/>
          </a:fillRef>
          <a:effectRef idx="0">
            <a:schemeClr val="accent1"/>
          </a:effectRef>
          <a:fontRef idx="minor">
            <a:schemeClr val="tx1"/>
          </a:fontRef>
        </p:style>
      </p:cxnSp>
      <p:sp>
        <p:nvSpPr>
          <p:cNvPr id="16" name="Rectángulo 15"/>
          <p:cNvSpPr/>
          <p:nvPr/>
        </p:nvSpPr>
        <p:spPr>
          <a:xfrm>
            <a:off x="7196989" y="4925033"/>
            <a:ext cx="2620779" cy="759305"/>
          </a:xfrm>
          <a:prstGeom prst="rect">
            <a:avLst/>
          </a:prstGeom>
          <a:solidFill>
            <a:srgbClr val="97C3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smtClean="0">
                <a:latin typeface="Century Gothic" panose="020B0502020202020204" pitchFamily="34" charset="0"/>
              </a:rPr>
              <a:t>Sistemático de Montos</a:t>
            </a:r>
            <a:endParaRPr lang="es-CR" sz="2000" dirty="0">
              <a:latin typeface="Century Gothic" panose="020B0502020202020204" pitchFamily="34" charset="0"/>
            </a:endParaRPr>
          </a:p>
        </p:txBody>
      </p:sp>
      <p:cxnSp>
        <p:nvCxnSpPr>
          <p:cNvPr id="19" name="Conector recto de flecha 18"/>
          <p:cNvCxnSpPr>
            <a:stCxn id="5" idx="3"/>
          </p:cNvCxnSpPr>
          <p:nvPr/>
        </p:nvCxnSpPr>
        <p:spPr>
          <a:xfrm flipV="1">
            <a:off x="7551624" y="2326105"/>
            <a:ext cx="1977387" cy="1725"/>
          </a:xfrm>
          <a:prstGeom prst="straightConnector1">
            <a:avLst/>
          </a:prstGeom>
          <a:ln>
            <a:solidFill>
              <a:srgbClr val="78333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0" name="Rectángulo 19"/>
          <p:cNvSpPr/>
          <p:nvPr/>
        </p:nvSpPr>
        <p:spPr>
          <a:xfrm>
            <a:off x="9529011" y="2101516"/>
            <a:ext cx="2245894" cy="7033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b="1" dirty="0" smtClean="0">
                <a:solidFill>
                  <a:srgbClr val="783336"/>
                </a:solidFill>
                <a:latin typeface="Century Gothic" panose="020B0502020202020204" pitchFamily="34" charset="0"/>
              </a:rPr>
              <a:t>Marco muestral</a:t>
            </a:r>
          </a:p>
          <a:p>
            <a:pPr algn="ctr"/>
            <a:r>
              <a:rPr lang="es-ES" sz="2000" b="1" dirty="0" smtClean="0">
                <a:solidFill>
                  <a:srgbClr val="783336"/>
                </a:solidFill>
                <a:latin typeface="Century Gothic" panose="020B0502020202020204" pitchFamily="34" charset="0"/>
              </a:rPr>
              <a:t>1-N</a:t>
            </a:r>
            <a:endParaRPr lang="es-CR" sz="2000" b="1" dirty="0">
              <a:solidFill>
                <a:srgbClr val="783336"/>
              </a:solidFill>
              <a:latin typeface="Century Gothic" panose="020B0502020202020204" pitchFamily="34" charset="0"/>
            </a:endParaRPr>
          </a:p>
        </p:txBody>
      </p:sp>
    </p:spTree>
    <p:extLst>
      <p:ext uri="{BB962C8B-B14F-4D97-AF65-F5344CB8AC3E}">
        <p14:creationId xmlns:p14="http://schemas.microsoft.com/office/powerpoint/2010/main" val="2123664808"/>
      </p:ext>
    </p:extLst>
  </p:cSld>
  <p:clrMapOvr>
    <a:masterClrMapping/>
  </p:clrMapOvr>
  <p:transition spd="slow">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0" y="-1776"/>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smtClean="0"/>
              <a:t>        </a:t>
            </a:r>
            <a:r>
              <a:rPr lang="es-CR" sz="2400" dirty="0" smtClean="0">
                <a:latin typeface="Century Gothic" panose="020B0502020202020204" pitchFamily="34" charset="0"/>
              </a:rPr>
              <a:t>SELECCIÓN ALEATORIA</a:t>
            </a:r>
            <a:endParaRPr lang="es-CR" sz="2400" dirty="0">
              <a:latin typeface="Book Antiqua" panose="02040602050305030304" pitchFamily="18" charset="0"/>
            </a:endParaRPr>
          </a:p>
        </p:txBody>
      </p:sp>
      <p:pic>
        <p:nvPicPr>
          <p:cNvPr id="6" name="Imagen 5"/>
          <p:cNvPicPr>
            <a:picLocks noChangeAspect="1"/>
          </p:cNvPicPr>
          <p:nvPr/>
        </p:nvPicPr>
        <p:blipFill rotWithShape="1">
          <a:blip r:embed="rId2"/>
          <a:srcRect b="37977"/>
          <a:stretch/>
        </p:blipFill>
        <p:spPr>
          <a:xfrm>
            <a:off x="593557" y="2990850"/>
            <a:ext cx="5181602" cy="3634540"/>
          </a:xfrm>
          <a:prstGeom prst="rect">
            <a:avLst/>
          </a:prstGeom>
        </p:spPr>
      </p:pic>
      <p:pic>
        <p:nvPicPr>
          <p:cNvPr id="7" name="Imagen 6"/>
          <p:cNvPicPr>
            <a:picLocks noChangeAspect="1"/>
          </p:cNvPicPr>
          <p:nvPr/>
        </p:nvPicPr>
        <p:blipFill rotWithShape="1">
          <a:blip r:embed="rId3"/>
          <a:srcRect l="-187" t="-2187" r="38620" b="17053"/>
          <a:stretch/>
        </p:blipFill>
        <p:spPr>
          <a:xfrm>
            <a:off x="6400800" y="2846964"/>
            <a:ext cx="5277853" cy="3746341"/>
          </a:xfrm>
          <a:prstGeom prst="rect">
            <a:avLst/>
          </a:prstGeom>
        </p:spPr>
      </p:pic>
      <p:sp>
        <p:nvSpPr>
          <p:cNvPr id="8" name="Rectángulo 7"/>
          <p:cNvSpPr/>
          <p:nvPr/>
        </p:nvSpPr>
        <p:spPr>
          <a:xfrm>
            <a:off x="593557" y="1754586"/>
            <a:ext cx="5181602" cy="1060137"/>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R" sz="2000" dirty="0">
                <a:solidFill>
                  <a:srgbClr val="FFFFFF"/>
                </a:solidFill>
                <a:latin typeface="Century Gothic" panose="020B0502020202020204" pitchFamily="34" charset="0"/>
                <a:ea typeface="Calibri" panose="020F0502020204030204" pitchFamily="34" charset="0"/>
                <a:cs typeface="Times New Roman" panose="02020603050405020304" pitchFamily="18" charset="0"/>
              </a:rPr>
              <a:t>Números generadores a partir de programas informáticos, (Excel, SPSS, R u otro) </a:t>
            </a:r>
            <a:endParaRPr lang="es-ES" sz="2000" dirty="0">
              <a:solidFill>
                <a:srgbClr val="FFFFFF"/>
              </a:solidFill>
              <a:latin typeface="Century Gothic" panose="020B0502020202020204" pitchFamily="34" charset="0"/>
              <a:ea typeface="Calibri" panose="020F0502020204030204" pitchFamily="34" charset="0"/>
              <a:cs typeface="Times New Roman" panose="02020603050405020304" pitchFamily="18" charset="0"/>
            </a:endParaRPr>
          </a:p>
        </p:txBody>
      </p:sp>
      <p:sp>
        <p:nvSpPr>
          <p:cNvPr id="9" name="Rectángulo 8"/>
          <p:cNvSpPr/>
          <p:nvPr/>
        </p:nvSpPr>
        <p:spPr>
          <a:xfrm>
            <a:off x="6497051" y="1786827"/>
            <a:ext cx="5181602" cy="1060137"/>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eaLnBrk="0" fontAlgn="base" hangingPunct="0">
              <a:spcBef>
                <a:spcPct val="0"/>
              </a:spcBef>
              <a:spcAft>
                <a:spcPct val="0"/>
              </a:spcAft>
            </a:pPr>
            <a:r>
              <a:rPr lang="es-CR" sz="2000" dirty="0">
                <a:solidFill>
                  <a:srgbClr val="FFFFFF"/>
                </a:solidFill>
                <a:latin typeface="Century Gothic" panose="020B0502020202020204" pitchFamily="34" charset="0"/>
                <a:ea typeface="Calibri" panose="020F0502020204030204" pitchFamily="34" charset="0"/>
                <a:cs typeface="Times New Roman" panose="02020603050405020304" pitchFamily="18" charset="0"/>
              </a:rPr>
              <a:t> Tablas de números aleatorios, este último método no es muy eficiente.</a:t>
            </a:r>
          </a:p>
        </p:txBody>
      </p:sp>
    </p:spTree>
    <p:extLst>
      <p:ext uri="{BB962C8B-B14F-4D97-AF65-F5344CB8AC3E}">
        <p14:creationId xmlns:p14="http://schemas.microsoft.com/office/powerpoint/2010/main" val="2947214669"/>
      </p:ext>
    </p:extLst>
  </p:cSld>
  <p:clrMapOvr>
    <a:masterClrMapping/>
  </p:clrMapOvr>
  <p:transition spd="slow">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635122" y="2058701"/>
            <a:ext cx="4690858" cy="1015663"/>
          </a:xfrm>
          <a:prstGeom prst="rect">
            <a:avLst/>
          </a:prstGeom>
        </p:spPr>
        <p:txBody>
          <a:bodyPr wrap="square">
            <a:spAutoFit/>
          </a:bodyPr>
          <a:lstStyle/>
          <a:p>
            <a:pPr algn="just" eaLnBrk="0" fontAlgn="base" hangingPunct="0">
              <a:spcBef>
                <a:spcPct val="0"/>
              </a:spcBef>
              <a:spcAft>
                <a:spcPct val="0"/>
              </a:spcAft>
            </a:pPr>
            <a:r>
              <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Los elementos son tomados en cuenta para la muestra mediante un espaciamiento sistemático. </a:t>
            </a:r>
          </a:p>
        </p:txBody>
      </p:sp>
      <p:sp>
        <p:nvSpPr>
          <p:cNvPr id="3" name="Rectángulo 2"/>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smtClean="0"/>
              <a:t>        </a:t>
            </a:r>
            <a:r>
              <a:rPr lang="es-CR" sz="2400" dirty="0" smtClean="0">
                <a:latin typeface="Century Gothic" panose="020B0502020202020204" pitchFamily="34" charset="0"/>
              </a:rPr>
              <a:t>SELECCIÓN SISTEMÁTICA DE UNIDADES</a:t>
            </a:r>
            <a:endParaRPr lang="es-CR" sz="2400" dirty="0">
              <a:latin typeface="Book Antiqua" panose="02040602050305030304" pitchFamily="18" charset="0"/>
            </a:endParaRPr>
          </a:p>
        </p:txBody>
      </p:sp>
      <p:sp>
        <p:nvSpPr>
          <p:cNvPr id="6" name="Rectángulo 5"/>
          <p:cNvSpPr/>
          <p:nvPr/>
        </p:nvSpPr>
        <p:spPr>
          <a:xfrm>
            <a:off x="5816720" y="2042454"/>
            <a:ext cx="4979617" cy="2862322"/>
          </a:xfrm>
          <a:prstGeom prst="rect">
            <a:avLst/>
          </a:prstGeom>
        </p:spPr>
        <p:txBody>
          <a:bodyPr wrap="square">
            <a:spAutoFit/>
          </a:bodyPr>
          <a:lstStyle/>
          <a:p>
            <a:pPr algn="just">
              <a:spcAft>
                <a:spcPts val="0"/>
              </a:spcAft>
            </a:pPr>
            <a:r>
              <a:rPr lang="es-CR" sz="2000" b="1" dirty="0" smtClean="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Ventaja frente a la selección aleatoria</a:t>
            </a:r>
          </a:p>
          <a:p>
            <a:pPr algn="just">
              <a:spcAft>
                <a:spcPts val="0"/>
              </a:spcAft>
            </a:pPr>
            <a:endParaRPr lang="es-CR" sz="2000" dirty="0" smtClean="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endParaRPr>
          </a:p>
          <a:p>
            <a:pPr algn="just">
              <a:spcAft>
                <a:spcPts val="0"/>
              </a:spcAft>
            </a:pPr>
            <a:r>
              <a:rPr lang="es-CR" sz="2000" dirty="0" smtClean="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Facilidad </a:t>
            </a:r>
            <a:r>
              <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de la selección de las unidades de estudio. </a:t>
            </a:r>
            <a:endParaRPr lang="es-CR" sz="2000" dirty="0" smtClean="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endParaRPr>
          </a:p>
          <a:p>
            <a:pPr algn="just">
              <a:spcAft>
                <a:spcPts val="0"/>
              </a:spcAft>
            </a:pPr>
            <a:endParaRPr lang="es-CR" sz="2000" dirty="0" smtClean="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endParaRPr>
          </a:p>
          <a:p>
            <a:pPr algn="just">
              <a:spcAft>
                <a:spcPts val="0"/>
              </a:spcAft>
            </a:pPr>
            <a:r>
              <a:rPr lang="es-CR" sz="2000" dirty="0" smtClean="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El muestreo </a:t>
            </a:r>
            <a:r>
              <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sistemático es más potente que el muestreo simple cuando se posee un listado ordenado de los elementos.</a:t>
            </a:r>
          </a:p>
        </p:txBody>
      </p:sp>
    </p:spTree>
    <p:extLst>
      <p:ext uri="{BB962C8B-B14F-4D97-AF65-F5344CB8AC3E}">
        <p14:creationId xmlns:p14="http://schemas.microsoft.com/office/powerpoint/2010/main" val="1121181698"/>
      </p:ext>
    </p:extLst>
  </p:cSld>
  <p:clrMapOvr>
    <a:masterClrMapping/>
  </p:clrMapOvr>
  <p:transition spd="slow">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619079" y="1368276"/>
            <a:ext cx="11171868" cy="5324535"/>
          </a:xfrm>
          <a:prstGeom prst="rect">
            <a:avLst/>
          </a:prstGeom>
        </p:spPr>
        <p:txBody>
          <a:bodyPr wrap="square">
            <a:spAutoFit/>
          </a:bodyPr>
          <a:lstStyle/>
          <a:p>
            <a:pPr algn="just">
              <a:spcAft>
                <a:spcPts val="0"/>
              </a:spcAft>
            </a:pPr>
            <a:r>
              <a:rPr lang="es-ES" sz="2000" b="1" dirty="0" smtClean="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    PASOS PARA LA SELECCIÓN</a:t>
            </a:r>
          </a:p>
          <a:p>
            <a:pPr algn="just">
              <a:spcAft>
                <a:spcPts val="0"/>
              </a:spcAft>
            </a:pPr>
            <a:endPar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endParaRPr>
          </a:p>
          <a:p>
            <a:pPr algn="just">
              <a:spcAft>
                <a:spcPts val="0"/>
              </a:spcAft>
            </a:pPr>
            <a:r>
              <a:rPr lang="es-CR" sz="2000" dirty="0" smtClean="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1.   Ordenar </a:t>
            </a:r>
            <a:r>
              <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las unidades de estudio de 1 al N (N total de las unidades de estudio) </a:t>
            </a:r>
            <a:endParaRPr lang="es-CR" sz="2000" dirty="0" smtClean="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endParaRPr>
          </a:p>
          <a:p>
            <a:pPr algn="just">
              <a:spcAft>
                <a:spcPts val="0"/>
              </a:spcAft>
            </a:pPr>
            <a:r>
              <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 </a:t>
            </a:r>
            <a:r>
              <a:rPr lang="es-CR" sz="2000" dirty="0" smtClean="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    </a:t>
            </a:r>
            <a:r>
              <a:rPr lang="es-CR" sz="2000" dirty="0" smtClean="0">
                <a:solidFill>
                  <a:srgbClr val="C00000"/>
                </a:solidFill>
                <a:latin typeface="Century Gothic" panose="020B0502020202020204" pitchFamily="34" charset="0"/>
                <a:ea typeface="Calibri" panose="020F0502020204030204" pitchFamily="34" charset="0"/>
                <a:cs typeface="Times New Roman" panose="02020603050405020304" pitchFamily="18" charset="0"/>
              </a:rPr>
              <a:t>De 1 hasta 1 200</a:t>
            </a:r>
          </a:p>
          <a:p>
            <a:pPr lvl="0" algn="just">
              <a:spcAft>
                <a:spcPts val="0"/>
              </a:spcAft>
            </a:pPr>
            <a:endPar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endParaRPr>
          </a:p>
          <a:p>
            <a:pPr lvl="0" algn="just">
              <a:spcAft>
                <a:spcPts val="0"/>
              </a:spcAft>
            </a:pPr>
            <a:r>
              <a:rPr lang="es-CR" sz="2000" dirty="0" smtClean="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2.  Determinar </a:t>
            </a:r>
            <a:r>
              <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el total de las unidades de estudio, en este caso el N</a:t>
            </a:r>
            <a:r>
              <a:rPr lang="es-CR" sz="2000" dirty="0" smtClean="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 </a:t>
            </a:r>
          </a:p>
          <a:p>
            <a:pPr lvl="0" algn="just">
              <a:spcAft>
                <a:spcPts val="0"/>
              </a:spcAft>
            </a:pPr>
            <a:r>
              <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 </a:t>
            </a:r>
            <a:r>
              <a:rPr lang="es-CR" sz="2000" dirty="0" smtClean="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    </a:t>
            </a:r>
            <a:r>
              <a:rPr lang="es-CR" sz="2000" dirty="0" smtClean="0">
                <a:solidFill>
                  <a:srgbClr val="C00000"/>
                </a:solidFill>
                <a:latin typeface="Century Gothic" panose="020B0502020202020204" pitchFamily="34" charset="0"/>
                <a:ea typeface="Calibri" panose="020F0502020204030204" pitchFamily="34" charset="0"/>
                <a:cs typeface="Times New Roman" panose="02020603050405020304" pitchFamily="18" charset="0"/>
              </a:rPr>
              <a:t>N=1 200</a:t>
            </a:r>
          </a:p>
          <a:p>
            <a:pPr marL="342900" lvl="0" indent="-342900" algn="just">
              <a:spcAft>
                <a:spcPts val="0"/>
              </a:spcAft>
              <a:buFont typeface="Arial" panose="020B0604020202020204" pitchFamily="34" charset="0"/>
              <a:buChar char="-"/>
            </a:pPr>
            <a:endPar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endParaRPr>
          </a:p>
          <a:p>
            <a:pPr lvl="0" algn="just">
              <a:spcAft>
                <a:spcPts val="0"/>
              </a:spcAft>
            </a:pPr>
            <a:r>
              <a:rPr lang="es-CR" sz="2000" dirty="0" smtClean="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3.  Determinar </a:t>
            </a:r>
            <a:r>
              <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el tamaño de muestra, en este caso el n</a:t>
            </a:r>
            <a:r>
              <a:rPr lang="es-CR" sz="2000" dirty="0" smtClean="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  </a:t>
            </a:r>
          </a:p>
          <a:p>
            <a:pPr lvl="0" algn="just">
              <a:spcAft>
                <a:spcPts val="0"/>
              </a:spcAft>
            </a:pPr>
            <a:r>
              <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 </a:t>
            </a:r>
            <a:r>
              <a:rPr lang="es-CR" sz="2000" dirty="0" smtClean="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    </a:t>
            </a:r>
            <a:r>
              <a:rPr lang="es-CR" sz="2000" dirty="0" smtClean="0">
                <a:solidFill>
                  <a:srgbClr val="C00000"/>
                </a:solidFill>
                <a:latin typeface="Century Gothic" panose="020B0502020202020204" pitchFamily="34" charset="0"/>
                <a:ea typeface="Calibri" panose="020F0502020204030204" pitchFamily="34" charset="0"/>
                <a:cs typeface="Times New Roman" panose="02020603050405020304" pitchFamily="18" charset="0"/>
              </a:rPr>
              <a:t>n=46</a:t>
            </a:r>
          </a:p>
          <a:p>
            <a:pPr marL="342900" lvl="0" indent="-342900" algn="just">
              <a:spcAft>
                <a:spcPts val="0"/>
              </a:spcAft>
              <a:buFont typeface="Arial" panose="020B0604020202020204" pitchFamily="34" charset="0"/>
              <a:buChar char="-"/>
            </a:pPr>
            <a:endParaRPr lang="es-CR" sz="2000" dirty="0" smtClean="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endParaRPr>
          </a:p>
          <a:p>
            <a:pPr lvl="0" algn="just">
              <a:spcAft>
                <a:spcPts val="0"/>
              </a:spcAft>
            </a:pPr>
            <a:r>
              <a:rPr lang="es-CR" sz="2000" b="1" dirty="0" smtClean="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4. Calcular el </a:t>
            </a:r>
            <a:r>
              <a:rPr lang="es-CR" sz="2000" b="1"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rango sistemático k</a:t>
            </a:r>
            <a:r>
              <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 el cual </a:t>
            </a:r>
            <a:r>
              <a:rPr lang="es-CR" sz="2000" dirty="0" smtClean="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resulta </a:t>
            </a:r>
            <a:r>
              <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del  entero más próximo dada la división de N/n</a:t>
            </a:r>
            <a:r>
              <a:rPr lang="es-CR" sz="2000" dirty="0" smtClean="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   </a:t>
            </a:r>
          </a:p>
          <a:p>
            <a:pPr lvl="0" algn="just">
              <a:spcAft>
                <a:spcPts val="0"/>
              </a:spcAft>
            </a:pPr>
            <a:r>
              <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 </a:t>
            </a:r>
            <a:r>
              <a:rPr lang="es-CR" sz="2000" dirty="0" smtClean="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    </a:t>
            </a:r>
            <a:r>
              <a:rPr lang="es-CR" sz="2000" dirty="0" smtClean="0">
                <a:solidFill>
                  <a:srgbClr val="C00000"/>
                </a:solidFill>
                <a:latin typeface="Century Gothic" panose="020B0502020202020204" pitchFamily="34" charset="0"/>
                <a:ea typeface="Calibri" panose="020F0502020204030204" pitchFamily="34" charset="0"/>
                <a:cs typeface="Times New Roman" panose="02020603050405020304" pitchFamily="18" charset="0"/>
              </a:rPr>
              <a:t>K=N/n=1200/46 = 26,08 = 26</a:t>
            </a:r>
          </a:p>
          <a:p>
            <a:pPr marL="342900" lvl="0" indent="-342900" algn="just">
              <a:spcAft>
                <a:spcPts val="0"/>
              </a:spcAft>
              <a:buFont typeface="Arial" panose="020B0604020202020204" pitchFamily="34" charset="0"/>
              <a:buChar char="-"/>
            </a:pPr>
            <a:endPar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endParaRPr>
          </a:p>
          <a:p>
            <a:pPr algn="just">
              <a:spcAft>
                <a:spcPts val="0"/>
              </a:spcAft>
            </a:pPr>
            <a:r>
              <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 </a:t>
            </a:r>
          </a:p>
          <a:p>
            <a:pPr algn="just">
              <a:spcAft>
                <a:spcPts val="0"/>
              </a:spcAft>
            </a:pPr>
            <a:r>
              <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 </a:t>
            </a:r>
          </a:p>
        </p:txBody>
      </p:sp>
      <p:sp>
        <p:nvSpPr>
          <p:cNvPr id="6" name="Rectángulo 5"/>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smtClean="0"/>
              <a:t>        </a:t>
            </a:r>
            <a:r>
              <a:rPr lang="es-CR" sz="2400" dirty="0" smtClean="0">
                <a:latin typeface="Century Gothic" panose="020B0502020202020204" pitchFamily="34" charset="0"/>
              </a:rPr>
              <a:t>SELECCIÓN SISTEMÁTICA DE UNIDADES</a:t>
            </a:r>
            <a:endParaRPr lang="es-CR" sz="2400" dirty="0">
              <a:latin typeface="Book Antiqua" panose="02040602050305030304" pitchFamily="18" charset="0"/>
            </a:endParaRPr>
          </a:p>
        </p:txBody>
      </p:sp>
    </p:spTree>
    <p:extLst>
      <p:ext uri="{BB962C8B-B14F-4D97-AF65-F5344CB8AC3E}">
        <p14:creationId xmlns:p14="http://schemas.microsoft.com/office/powerpoint/2010/main" val="1932996924"/>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smtClean="0"/>
              <a:t>        </a:t>
            </a:r>
            <a:r>
              <a:rPr lang="es-CR" sz="3200" dirty="0" smtClean="0">
                <a:latin typeface="Century Gothic" panose="020B0502020202020204" pitchFamily="34" charset="0"/>
              </a:rPr>
              <a:t>DISEÑO DE MUESTRAS</a:t>
            </a:r>
            <a:endParaRPr lang="es-CR" sz="3200" dirty="0">
              <a:solidFill>
                <a:schemeClr val="bg1"/>
              </a:solidFill>
              <a:latin typeface="Century Gothic" panose="020B0502020202020204" pitchFamily="34" charset="0"/>
            </a:endParaRPr>
          </a:p>
        </p:txBody>
      </p:sp>
      <p:sp>
        <p:nvSpPr>
          <p:cNvPr id="5" name="Rectángulo 4"/>
          <p:cNvSpPr/>
          <p:nvPr/>
        </p:nvSpPr>
        <p:spPr>
          <a:xfrm>
            <a:off x="1324016" y="2097920"/>
            <a:ext cx="184731" cy="369332"/>
          </a:xfrm>
          <a:prstGeom prst="rect">
            <a:avLst/>
          </a:prstGeom>
        </p:spPr>
        <p:txBody>
          <a:bodyPr wrap="none">
            <a:spAutoFit/>
          </a:bodyPr>
          <a:lstStyle/>
          <a:p>
            <a:endParaRPr lang="es-MX" dirty="0"/>
          </a:p>
        </p:txBody>
      </p:sp>
      <p:sp>
        <p:nvSpPr>
          <p:cNvPr id="8" name="Rectángulo 7"/>
          <p:cNvSpPr/>
          <p:nvPr/>
        </p:nvSpPr>
        <p:spPr>
          <a:xfrm>
            <a:off x="4674581" y="3106805"/>
            <a:ext cx="2785580" cy="1077218"/>
          </a:xfrm>
          <a:prstGeom prst="rect">
            <a:avLst/>
          </a:prstGeom>
        </p:spPr>
        <p:txBody>
          <a:bodyPr wrap="square">
            <a:spAutoFit/>
          </a:bodyPr>
          <a:lstStyle/>
          <a:p>
            <a:r>
              <a:rPr lang="es-MX" sz="1600" dirty="0" smtClean="0">
                <a:solidFill>
                  <a:srgbClr val="C00000"/>
                </a:solidFill>
                <a:latin typeface="Century Gothic" panose="020B0502020202020204" pitchFamily="34" charset="0"/>
              </a:rPr>
              <a:t>Reglas y operaciones para incluir en la muestra algunos miembros de la población</a:t>
            </a:r>
            <a:endParaRPr lang="es-MX" sz="1600" dirty="0">
              <a:solidFill>
                <a:srgbClr val="C00000"/>
              </a:solidFill>
              <a:latin typeface="Century Gothic" panose="020B0502020202020204" pitchFamily="34" charset="0"/>
            </a:endParaRPr>
          </a:p>
        </p:txBody>
      </p:sp>
      <p:sp>
        <p:nvSpPr>
          <p:cNvPr id="9" name="Rectángulo 8"/>
          <p:cNvSpPr/>
          <p:nvPr/>
        </p:nvSpPr>
        <p:spPr>
          <a:xfrm>
            <a:off x="8252847" y="3106805"/>
            <a:ext cx="3191007" cy="1077218"/>
          </a:xfrm>
          <a:prstGeom prst="rect">
            <a:avLst/>
          </a:prstGeom>
        </p:spPr>
        <p:txBody>
          <a:bodyPr wrap="square">
            <a:spAutoFit/>
          </a:bodyPr>
          <a:lstStyle/>
          <a:p>
            <a:r>
              <a:rPr lang="es-MX" sz="1600" dirty="0" smtClean="0">
                <a:solidFill>
                  <a:srgbClr val="DD7915"/>
                </a:solidFill>
                <a:latin typeface="Century Gothic" panose="020B0502020202020204" pitchFamily="34" charset="0"/>
              </a:rPr>
              <a:t>Estadísticas de la muestra, que son estimaciones muestrales de valores poblacionales</a:t>
            </a:r>
            <a:endParaRPr lang="es-MX" sz="1600" dirty="0">
              <a:solidFill>
                <a:srgbClr val="DD7915"/>
              </a:solidFill>
              <a:latin typeface="Century Gothic" panose="020B0502020202020204" pitchFamily="34" charset="0"/>
            </a:endParaRPr>
          </a:p>
        </p:txBody>
      </p:sp>
      <p:sp>
        <p:nvSpPr>
          <p:cNvPr id="10" name="Rectángulo 9"/>
          <p:cNvSpPr/>
          <p:nvPr/>
        </p:nvSpPr>
        <p:spPr>
          <a:xfrm>
            <a:off x="1324015" y="2123420"/>
            <a:ext cx="2454957" cy="802834"/>
          </a:xfrm>
          <a:prstGeom prst="rect">
            <a:avLst/>
          </a:prstGeom>
          <a:solidFill>
            <a:srgbClr val="9FB5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dirty="0" smtClean="0">
                <a:latin typeface="Century Gothic" panose="020B0502020202020204" pitchFamily="34" charset="0"/>
              </a:rPr>
              <a:t>Diseño de muestras</a:t>
            </a:r>
          </a:p>
        </p:txBody>
      </p:sp>
      <p:sp>
        <p:nvSpPr>
          <p:cNvPr id="11" name="Rectángulo 10"/>
          <p:cNvSpPr/>
          <p:nvPr/>
        </p:nvSpPr>
        <p:spPr>
          <a:xfrm>
            <a:off x="4674581" y="2123419"/>
            <a:ext cx="2787419" cy="8028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dirty="0" smtClean="0">
                <a:latin typeface="Century Gothic" panose="020B0502020202020204" pitchFamily="34" charset="0"/>
              </a:rPr>
              <a:t>Proceso de selección</a:t>
            </a:r>
            <a:endParaRPr lang="es-MX" sz="2400" dirty="0">
              <a:latin typeface="Century Gothic" panose="020B0502020202020204" pitchFamily="34" charset="0"/>
            </a:endParaRPr>
          </a:p>
        </p:txBody>
      </p:sp>
      <p:sp>
        <p:nvSpPr>
          <p:cNvPr id="12" name="Rectángulo 11"/>
          <p:cNvSpPr/>
          <p:nvPr/>
        </p:nvSpPr>
        <p:spPr>
          <a:xfrm>
            <a:off x="8252848" y="2123420"/>
            <a:ext cx="2787419" cy="802834"/>
          </a:xfrm>
          <a:prstGeom prst="rect">
            <a:avLst/>
          </a:prstGeom>
          <a:solidFill>
            <a:srgbClr val="DD79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dirty="0" smtClean="0">
                <a:latin typeface="Century Gothic" panose="020B0502020202020204" pitchFamily="34" charset="0"/>
              </a:rPr>
              <a:t>Proceso de estimación</a:t>
            </a:r>
            <a:endParaRPr lang="es-MX" sz="2400" dirty="0">
              <a:latin typeface="Century Gothic" panose="020B0502020202020204" pitchFamily="34" charset="0"/>
            </a:endParaRPr>
          </a:p>
        </p:txBody>
      </p:sp>
      <p:sp>
        <p:nvSpPr>
          <p:cNvPr id="13" name="Rectángulo 12"/>
          <p:cNvSpPr/>
          <p:nvPr/>
        </p:nvSpPr>
        <p:spPr>
          <a:xfrm>
            <a:off x="7460161" y="2201671"/>
            <a:ext cx="441869" cy="646331"/>
          </a:xfrm>
          <a:prstGeom prst="rect">
            <a:avLst/>
          </a:prstGeom>
        </p:spPr>
        <p:txBody>
          <a:bodyPr wrap="square">
            <a:spAutoFit/>
          </a:bodyPr>
          <a:lstStyle/>
          <a:p>
            <a:r>
              <a:rPr lang="es-MX" sz="3600" dirty="0" smtClean="0"/>
              <a:t>+</a:t>
            </a:r>
            <a:endParaRPr lang="es-MX" sz="3600" dirty="0"/>
          </a:p>
        </p:txBody>
      </p:sp>
      <p:sp>
        <p:nvSpPr>
          <p:cNvPr id="14" name="Rectángulo 13"/>
          <p:cNvSpPr/>
          <p:nvPr/>
        </p:nvSpPr>
        <p:spPr>
          <a:xfrm>
            <a:off x="4148145" y="2296486"/>
            <a:ext cx="441869" cy="646331"/>
          </a:xfrm>
          <a:prstGeom prst="rect">
            <a:avLst/>
          </a:prstGeom>
        </p:spPr>
        <p:txBody>
          <a:bodyPr wrap="square">
            <a:spAutoFit/>
          </a:bodyPr>
          <a:lstStyle/>
          <a:p>
            <a:r>
              <a:rPr lang="es-MX" sz="3600" dirty="0" smtClean="0"/>
              <a:t>=</a:t>
            </a:r>
            <a:endParaRPr lang="es-MX" sz="3600" dirty="0"/>
          </a:p>
        </p:txBody>
      </p:sp>
      <p:sp>
        <p:nvSpPr>
          <p:cNvPr id="3" name="Elipse 2"/>
          <p:cNvSpPr/>
          <p:nvPr/>
        </p:nvSpPr>
        <p:spPr>
          <a:xfrm>
            <a:off x="5914562" y="4364575"/>
            <a:ext cx="263237" cy="26323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cxnSp>
        <p:nvCxnSpPr>
          <p:cNvPr id="7" name="Conector recto 6"/>
          <p:cNvCxnSpPr/>
          <p:nvPr/>
        </p:nvCxnSpPr>
        <p:spPr>
          <a:xfrm flipH="1">
            <a:off x="5661267" y="4508101"/>
            <a:ext cx="322568" cy="34143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Conector recto 14"/>
          <p:cNvCxnSpPr/>
          <p:nvPr/>
        </p:nvCxnSpPr>
        <p:spPr>
          <a:xfrm>
            <a:off x="6060035" y="4454144"/>
            <a:ext cx="371059" cy="39538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CuadroTexto 17"/>
          <p:cNvSpPr txBox="1"/>
          <p:nvPr/>
        </p:nvSpPr>
        <p:spPr>
          <a:xfrm>
            <a:off x="4674581" y="4891613"/>
            <a:ext cx="1309254" cy="923330"/>
          </a:xfrm>
          <a:prstGeom prst="rect">
            <a:avLst/>
          </a:prstGeom>
          <a:noFill/>
        </p:spPr>
        <p:txBody>
          <a:bodyPr wrap="square" rtlCol="0">
            <a:spAutoFit/>
          </a:bodyPr>
          <a:lstStyle/>
          <a:p>
            <a:pPr algn="ctr"/>
            <a:r>
              <a:rPr lang="es-ES" b="1" dirty="0" smtClean="0">
                <a:solidFill>
                  <a:srgbClr val="C00000"/>
                </a:solidFill>
              </a:rPr>
              <a:t>Tamaño de la muestra</a:t>
            </a:r>
            <a:r>
              <a:rPr lang="es-CR" b="1" dirty="0" smtClean="0">
                <a:solidFill>
                  <a:srgbClr val="C00000"/>
                </a:solidFill>
              </a:rPr>
              <a:t> n</a:t>
            </a:r>
            <a:endParaRPr lang="es-ES" b="1" dirty="0" smtClean="0">
              <a:solidFill>
                <a:srgbClr val="C00000"/>
              </a:solidFill>
            </a:endParaRPr>
          </a:p>
        </p:txBody>
      </p:sp>
      <p:sp>
        <p:nvSpPr>
          <p:cNvPr id="22" name="CuadroTexto 21"/>
          <p:cNvSpPr txBox="1"/>
          <p:nvPr/>
        </p:nvSpPr>
        <p:spPr>
          <a:xfrm>
            <a:off x="6245564" y="4891612"/>
            <a:ext cx="1214597" cy="923330"/>
          </a:xfrm>
          <a:prstGeom prst="rect">
            <a:avLst/>
          </a:prstGeom>
          <a:noFill/>
        </p:spPr>
        <p:txBody>
          <a:bodyPr wrap="square" rtlCol="0">
            <a:spAutoFit/>
          </a:bodyPr>
          <a:lstStyle/>
          <a:p>
            <a:pPr algn="ctr"/>
            <a:r>
              <a:rPr lang="es-ES" b="1" dirty="0" smtClean="0">
                <a:solidFill>
                  <a:srgbClr val="C00000"/>
                </a:solidFill>
              </a:rPr>
              <a:t>Selección de los n casos</a:t>
            </a:r>
          </a:p>
        </p:txBody>
      </p:sp>
    </p:spTree>
    <p:extLst>
      <p:ext uri="{BB962C8B-B14F-4D97-AF65-F5344CB8AC3E}">
        <p14:creationId xmlns:p14="http://schemas.microsoft.com/office/powerpoint/2010/main" val="3776259954"/>
      </p:ext>
    </p:extLst>
  </p:cSld>
  <p:clrMapOvr>
    <a:masterClrMapping/>
  </p:clrMapOvr>
  <p:transition spd="slow">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619079" y="1368276"/>
            <a:ext cx="11171868" cy="5940088"/>
          </a:xfrm>
          <a:prstGeom prst="rect">
            <a:avLst/>
          </a:prstGeom>
        </p:spPr>
        <p:txBody>
          <a:bodyPr wrap="square">
            <a:spAutoFit/>
          </a:bodyPr>
          <a:lstStyle/>
          <a:p>
            <a:pPr algn="just">
              <a:spcAft>
                <a:spcPts val="0"/>
              </a:spcAft>
            </a:pPr>
            <a:r>
              <a:rPr lang="es-ES" sz="2000" b="1" dirty="0" smtClean="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PASOS PARA LA SELECCIÓN</a:t>
            </a:r>
          </a:p>
          <a:p>
            <a:pPr algn="just">
              <a:spcAft>
                <a:spcPts val="0"/>
              </a:spcAft>
            </a:pPr>
            <a:endPar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endParaRPr>
          </a:p>
          <a:p>
            <a:pPr lvl="0" algn="just">
              <a:spcAft>
                <a:spcPts val="0"/>
              </a:spcAft>
            </a:pPr>
            <a:r>
              <a:rPr lang="es-CR" sz="2000" b="1" dirty="0" smtClean="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5. K0 de arranque</a:t>
            </a:r>
            <a:r>
              <a:rPr lang="es-CR" sz="2000" dirty="0" smtClean="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 escogemos </a:t>
            </a:r>
            <a:r>
              <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al azar un número </a:t>
            </a:r>
            <a:r>
              <a:rPr lang="es-CR" sz="2000" dirty="0" smtClean="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K0 </a:t>
            </a:r>
            <a:r>
              <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entre 1 y k (utilizando los números aleatorios, sacar una bola de un bombo, entre otros</a:t>
            </a:r>
            <a:r>
              <a:rPr lang="es-CR" sz="2000" dirty="0" smtClean="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a:t>
            </a:r>
          </a:p>
          <a:p>
            <a:pPr lvl="0" algn="just">
              <a:spcAft>
                <a:spcPts val="0"/>
              </a:spcAft>
            </a:pPr>
            <a:r>
              <a:rPr lang="es-ES" sz="2000" dirty="0" smtClean="0">
                <a:solidFill>
                  <a:srgbClr val="C00000"/>
                </a:solidFill>
                <a:latin typeface="Century Gothic" panose="020B0502020202020204" pitchFamily="34" charset="0"/>
                <a:ea typeface="Calibri" panose="020F0502020204030204" pitchFamily="34" charset="0"/>
                <a:cs typeface="Times New Roman" panose="02020603050405020304" pitchFamily="18" charset="0"/>
              </a:rPr>
              <a:t>      K0 = aleatorio entre 1 y K(26)</a:t>
            </a:r>
          </a:p>
          <a:p>
            <a:pPr lvl="0" algn="just">
              <a:spcAft>
                <a:spcPts val="0"/>
              </a:spcAft>
            </a:pPr>
            <a:r>
              <a:rPr lang="es-ES" sz="2000"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 </a:t>
            </a:r>
            <a:r>
              <a:rPr lang="es-ES" sz="2000" dirty="0" smtClean="0">
                <a:solidFill>
                  <a:srgbClr val="C00000"/>
                </a:solidFill>
                <a:latin typeface="Century Gothic" panose="020B0502020202020204" pitchFamily="34" charset="0"/>
                <a:ea typeface="Calibri" panose="020F0502020204030204" pitchFamily="34" charset="0"/>
                <a:cs typeface="Times New Roman" panose="02020603050405020304" pitchFamily="18" charset="0"/>
              </a:rPr>
              <a:t>     K0 = 20</a:t>
            </a:r>
          </a:p>
          <a:p>
            <a:pPr lvl="0" algn="just">
              <a:spcAft>
                <a:spcPts val="0"/>
              </a:spcAft>
            </a:pPr>
            <a:endPar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endParaRPr>
          </a:p>
          <a:p>
            <a:pPr lvl="0" algn="just">
              <a:spcAft>
                <a:spcPts val="0"/>
              </a:spcAft>
            </a:pPr>
            <a:r>
              <a:rPr lang="es-CR" sz="2000" b="1" dirty="0" smtClean="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6. Determinar los casos a seleccionar</a:t>
            </a:r>
            <a:r>
              <a:rPr lang="es-CR" sz="2000" dirty="0" smtClean="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 la </a:t>
            </a:r>
            <a:r>
              <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muestra será el elemento i y los elementos </a:t>
            </a:r>
            <a:r>
              <a:rPr lang="es-CR" sz="2000" dirty="0" smtClean="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K0+k</a:t>
            </a:r>
            <a:r>
              <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 </a:t>
            </a:r>
            <a:r>
              <a:rPr lang="es-CR" sz="2000" dirty="0" smtClean="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K0+2k</a:t>
            </a:r>
            <a:r>
              <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 etc. Es decir, el elemento k y los elementos a intervalos fijos k hasta conseguir los n sujetos</a:t>
            </a:r>
            <a:r>
              <a:rPr lang="es-CR" sz="2000" dirty="0" smtClean="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a:t>
            </a:r>
          </a:p>
          <a:p>
            <a:pPr lvl="0" algn="just">
              <a:spcAft>
                <a:spcPts val="0"/>
              </a:spcAft>
            </a:pPr>
            <a:r>
              <a:rPr lang="es-ES" sz="2000" dirty="0" smtClean="0">
                <a:solidFill>
                  <a:srgbClr val="C00000"/>
                </a:solidFill>
                <a:latin typeface="Century Gothic" panose="020B0502020202020204" pitchFamily="34" charset="0"/>
                <a:ea typeface="Calibri" panose="020F0502020204030204" pitchFamily="34" charset="0"/>
                <a:cs typeface="Times New Roman" panose="02020603050405020304" pitchFamily="18" charset="0"/>
              </a:rPr>
              <a:t>     Primera selección = K0 = 20</a:t>
            </a:r>
          </a:p>
          <a:p>
            <a:pPr lvl="0" algn="just">
              <a:spcAft>
                <a:spcPts val="0"/>
              </a:spcAft>
            </a:pPr>
            <a:r>
              <a:rPr lang="es-ES" sz="2000"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 </a:t>
            </a:r>
            <a:r>
              <a:rPr lang="es-ES" sz="2000" dirty="0" smtClean="0">
                <a:solidFill>
                  <a:srgbClr val="C00000"/>
                </a:solidFill>
                <a:latin typeface="Century Gothic" panose="020B0502020202020204" pitchFamily="34" charset="0"/>
                <a:ea typeface="Calibri" panose="020F0502020204030204" pitchFamily="34" charset="0"/>
                <a:cs typeface="Times New Roman" panose="02020603050405020304" pitchFamily="18" charset="0"/>
              </a:rPr>
              <a:t>    Segunda selección = K0 + K = 20 + 26 = 46</a:t>
            </a:r>
          </a:p>
          <a:p>
            <a:pPr lvl="0" algn="just">
              <a:spcAft>
                <a:spcPts val="0"/>
              </a:spcAft>
            </a:pPr>
            <a:r>
              <a:rPr lang="es-ES" sz="2000"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 </a:t>
            </a:r>
            <a:r>
              <a:rPr lang="es-ES" sz="2000" dirty="0" smtClean="0">
                <a:solidFill>
                  <a:srgbClr val="C00000"/>
                </a:solidFill>
                <a:latin typeface="Century Gothic" panose="020B0502020202020204" pitchFamily="34" charset="0"/>
                <a:ea typeface="Calibri" panose="020F0502020204030204" pitchFamily="34" charset="0"/>
                <a:cs typeface="Times New Roman" panose="02020603050405020304" pitchFamily="18" charset="0"/>
              </a:rPr>
              <a:t>    Tercera selección = K0 + 2k = 20 + (2*26) = 72</a:t>
            </a:r>
          </a:p>
          <a:p>
            <a:pPr lvl="0" algn="just">
              <a:spcAft>
                <a:spcPts val="0"/>
              </a:spcAft>
            </a:pPr>
            <a:r>
              <a:rPr lang="es-ES" sz="2000"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 </a:t>
            </a:r>
            <a:r>
              <a:rPr lang="es-ES" sz="2000" dirty="0" smtClean="0">
                <a:solidFill>
                  <a:srgbClr val="C00000"/>
                </a:solidFill>
                <a:latin typeface="Century Gothic" panose="020B0502020202020204" pitchFamily="34" charset="0"/>
                <a:ea typeface="Calibri" panose="020F0502020204030204" pitchFamily="34" charset="0"/>
                <a:cs typeface="Times New Roman" panose="02020603050405020304" pitchFamily="18" charset="0"/>
              </a:rPr>
              <a:t>    Cuarta selección = K0 + 3k = 20 + (3*26) = 98</a:t>
            </a:r>
          </a:p>
          <a:p>
            <a:pPr lvl="0" algn="just">
              <a:spcAft>
                <a:spcPts val="0"/>
              </a:spcAft>
            </a:pPr>
            <a:r>
              <a:rPr lang="es-ES" sz="2000"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 </a:t>
            </a:r>
            <a:r>
              <a:rPr lang="es-ES" sz="2000" dirty="0" smtClean="0">
                <a:solidFill>
                  <a:srgbClr val="C00000"/>
                </a:solidFill>
                <a:latin typeface="Century Gothic" panose="020B0502020202020204" pitchFamily="34" charset="0"/>
                <a:ea typeface="Calibri" panose="020F0502020204030204" pitchFamily="34" charset="0"/>
                <a:cs typeface="Times New Roman" panose="02020603050405020304" pitchFamily="18" charset="0"/>
              </a:rPr>
              <a:t>    …. </a:t>
            </a:r>
          </a:p>
          <a:p>
            <a:pPr lvl="0" algn="just">
              <a:spcAft>
                <a:spcPts val="0"/>
              </a:spcAft>
            </a:pPr>
            <a:r>
              <a:rPr lang="es-ES" sz="2000"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 </a:t>
            </a:r>
            <a:r>
              <a:rPr lang="es-ES" sz="2000" dirty="0" smtClean="0">
                <a:solidFill>
                  <a:srgbClr val="C00000"/>
                </a:solidFill>
                <a:latin typeface="Century Gothic" panose="020B0502020202020204" pitchFamily="34" charset="0"/>
                <a:ea typeface="Calibri" panose="020F0502020204030204" pitchFamily="34" charset="0"/>
                <a:cs typeface="Times New Roman" panose="02020603050405020304" pitchFamily="18" charset="0"/>
              </a:rPr>
              <a:t>    y así hasta seleccionar los “n” elementos.</a:t>
            </a:r>
            <a:endParaRPr lang="es-CR" sz="2000" dirty="0">
              <a:solidFill>
                <a:srgbClr val="C00000"/>
              </a:solidFill>
              <a:latin typeface="Century Gothic" panose="020B0502020202020204" pitchFamily="34" charset="0"/>
              <a:ea typeface="Calibri" panose="020F0502020204030204" pitchFamily="34" charset="0"/>
              <a:cs typeface="Times New Roman" panose="02020603050405020304" pitchFamily="18" charset="0"/>
            </a:endParaRPr>
          </a:p>
          <a:p>
            <a:pPr marL="342900" lvl="0" indent="-342900" algn="just">
              <a:spcAft>
                <a:spcPts val="0"/>
              </a:spcAft>
              <a:buFont typeface="Arial" panose="020B0604020202020204" pitchFamily="34" charset="0"/>
              <a:buChar char="-"/>
            </a:pPr>
            <a:endPar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endParaRPr>
          </a:p>
          <a:p>
            <a:pPr algn="just">
              <a:spcAft>
                <a:spcPts val="0"/>
              </a:spcAft>
            </a:pPr>
            <a:r>
              <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 </a:t>
            </a:r>
          </a:p>
          <a:p>
            <a:pPr algn="just">
              <a:spcAft>
                <a:spcPts val="0"/>
              </a:spcAft>
            </a:pPr>
            <a:r>
              <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 </a:t>
            </a:r>
          </a:p>
        </p:txBody>
      </p:sp>
      <p:sp>
        <p:nvSpPr>
          <p:cNvPr id="6" name="Rectángulo 5"/>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smtClean="0"/>
              <a:t>        </a:t>
            </a:r>
            <a:r>
              <a:rPr lang="es-CR" sz="2400" dirty="0" smtClean="0">
                <a:latin typeface="Century Gothic" panose="020B0502020202020204" pitchFamily="34" charset="0"/>
              </a:rPr>
              <a:t>SELECCIÓN SISTEMÁTICA DE UNIDADES</a:t>
            </a:r>
            <a:endParaRPr lang="es-CR" sz="2400" dirty="0">
              <a:latin typeface="Book Antiqua" panose="02040602050305030304" pitchFamily="18" charset="0"/>
            </a:endParaRPr>
          </a:p>
        </p:txBody>
      </p:sp>
    </p:spTree>
    <p:extLst>
      <p:ext uri="{BB962C8B-B14F-4D97-AF65-F5344CB8AC3E}">
        <p14:creationId xmlns:p14="http://schemas.microsoft.com/office/powerpoint/2010/main" val="1473070827"/>
      </p:ext>
    </p:extLst>
  </p:cSld>
  <p:clrMapOvr>
    <a:masterClrMapping/>
  </p:clrMapOvr>
  <p:transition spd="slow">
    <p:wip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smtClean="0"/>
              <a:t>        </a:t>
            </a:r>
            <a:r>
              <a:rPr lang="es-CR" sz="2400" dirty="0" smtClean="0">
                <a:latin typeface="Century Gothic" panose="020B0502020202020204" pitchFamily="34" charset="0"/>
              </a:rPr>
              <a:t>SELECCIÓN SISTEMÁTICA DE UNIDADES</a:t>
            </a:r>
            <a:endParaRPr lang="es-CR" sz="2400" dirty="0">
              <a:latin typeface="Book Antiqua" panose="02040602050305030304" pitchFamily="18" charset="0"/>
            </a:endParaRPr>
          </a:p>
        </p:txBody>
      </p:sp>
      <p:sp>
        <p:nvSpPr>
          <p:cNvPr id="5" name="Rectángulo 4"/>
          <p:cNvSpPr/>
          <p:nvPr/>
        </p:nvSpPr>
        <p:spPr>
          <a:xfrm>
            <a:off x="395251" y="2178293"/>
            <a:ext cx="3529263" cy="1200329"/>
          </a:xfrm>
          <a:prstGeom prst="rect">
            <a:avLst/>
          </a:prstGeom>
        </p:spPr>
        <p:txBody>
          <a:bodyPr wrap="square">
            <a:spAutoFit/>
          </a:bodyPr>
          <a:lstStyle/>
          <a:p>
            <a:pPr lvl="0" algn="just">
              <a:spcAft>
                <a:spcPts val="0"/>
              </a:spcAft>
            </a:pPr>
            <a:r>
              <a:rPr lang="es-ES" dirty="0" smtClean="0">
                <a:solidFill>
                  <a:srgbClr val="C00000"/>
                </a:solidFill>
                <a:latin typeface="Century Gothic" panose="020B0502020202020204" pitchFamily="34" charset="0"/>
                <a:ea typeface="Calibri" panose="020F0502020204030204" pitchFamily="34" charset="0"/>
                <a:cs typeface="Times New Roman" panose="02020603050405020304" pitchFamily="18" charset="0"/>
              </a:rPr>
              <a:t>Primera selección = </a:t>
            </a:r>
            <a:r>
              <a:rPr lang="es-ES"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20</a:t>
            </a:r>
          </a:p>
          <a:p>
            <a:pPr lvl="0" algn="just">
              <a:spcAft>
                <a:spcPts val="0"/>
              </a:spcAft>
            </a:pPr>
            <a:r>
              <a:rPr lang="es-ES" dirty="0" smtClean="0">
                <a:solidFill>
                  <a:srgbClr val="C00000"/>
                </a:solidFill>
                <a:latin typeface="Century Gothic" panose="020B0502020202020204" pitchFamily="34" charset="0"/>
                <a:ea typeface="Calibri" panose="020F0502020204030204" pitchFamily="34" charset="0"/>
                <a:cs typeface="Times New Roman" panose="02020603050405020304" pitchFamily="18" charset="0"/>
              </a:rPr>
              <a:t>Segunda </a:t>
            </a:r>
            <a:r>
              <a:rPr lang="es-ES"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selección </a:t>
            </a:r>
            <a:r>
              <a:rPr lang="es-ES" dirty="0" smtClean="0">
                <a:solidFill>
                  <a:srgbClr val="C00000"/>
                </a:solidFill>
                <a:latin typeface="Century Gothic" panose="020B0502020202020204" pitchFamily="34" charset="0"/>
                <a:ea typeface="Calibri" panose="020F0502020204030204" pitchFamily="34" charset="0"/>
                <a:cs typeface="Times New Roman" panose="02020603050405020304" pitchFamily="18" charset="0"/>
              </a:rPr>
              <a:t>= 46</a:t>
            </a:r>
          </a:p>
          <a:p>
            <a:pPr lvl="0" algn="just">
              <a:spcAft>
                <a:spcPts val="0"/>
              </a:spcAft>
            </a:pPr>
            <a:r>
              <a:rPr lang="es-ES" dirty="0" smtClean="0">
                <a:solidFill>
                  <a:srgbClr val="C00000"/>
                </a:solidFill>
                <a:latin typeface="Century Gothic" panose="020B0502020202020204" pitchFamily="34" charset="0"/>
                <a:ea typeface="Calibri" panose="020F0502020204030204" pitchFamily="34" charset="0"/>
                <a:cs typeface="Times New Roman" panose="02020603050405020304" pitchFamily="18" charset="0"/>
              </a:rPr>
              <a:t>Tercera selección </a:t>
            </a:r>
            <a:r>
              <a:rPr lang="es-ES"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 72</a:t>
            </a:r>
          </a:p>
          <a:p>
            <a:pPr lvl="0" algn="just">
              <a:spcAft>
                <a:spcPts val="0"/>
              </a:spcAft>
            </a:pPr>
            <a:r>
              <a:rPr lang="es-ES" dirty="0" smtClean="0">
                <a:solidFill>
                  <a:srgbClr val="C00000"/>
                </a:solidFill>
                <a:latin typeface="Century Gothic" panose="020B0502020202020204" pitchFamily="34" charset="0"/>
                <a:ea typeface="Calibri" panose="020F0502020204030204" pitchFamily="34" charset="0"/>
                <a:cs typeface="Times New Roman" panose="02020603050405020304" pitchFamily="18" charset="0"/>
              </a:rPr>
              <a:t>Cuarta selección </a:t>
            </a:r>
            <a:r>
              <a:rPr lang="es-ES"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 98</a:t>
            </a:r>
            <a:endParaRPr lang="es-CR" dirty="0"/>
          </a:p>
        </p:txBody>
      </p:sp>
      <p:pic>
        <p:nvPicPr>
          <p:cNvPr id="6" name="Imagen 5"/>
          <p:cNvPicPr>
            <a:picLocks noChangeAspect="1"/>
          </p:cNvPicPr>
          <p:nvPr/>
        </p:nvPicPr>
        <p:blipFill>
          <a:blip r:embed="rId2"/>
          <a:stretch>
            <a:fillRect/>
          </a:stretch>
        </p:blipFill>
        <p:spPr>
          <a:xfrm>
            <a:off x="5391150" y="1442960"/>
            <a:ext cx="2628900" cy="1057275"/>
          </a:xfrm>
          <a:prstGeom prst="rect">
            <a:avLst/>
          </a:prstGeom>
        </p:spPr>
      </p:pic>
      <p:pic>
        <p:nvPicPr>
          <p:cNvPr id="7" name="Imagen 6"/>
          <p:cNvPicPr>
            <a:picLocks noChangeAspect="1"/>
          </p:cNvPicPr>
          <p:nvPr/>
        </p:nvPicPr>
        <p:blipFill>
          <a:blip r:embed="rId3"/>
          <a:stretch>
            <a:fillRect/>
          </a:stretch>
        </p:blipFill>
        <p:spPr>
          <a:xfrm>
            <a:off x="5372100" y="2778458"/>
            <a:ext cx="2638425" cy="1476375"/>
          </a:xfrm>
          <a:prstGeom prst="rect">
            <a:avLst/>
          </a:prstGeom>
        </p:spPr>
      </p:pic>
      <p:sp>
        <p:nvSpPr>
          <p:cNvPr id="8" name="Rectángulo 7"/>
          <p:cNvSpPr/>
          <p:nvPr/>
        </p:nvSpPr>
        <p:spPr>
          <a:xfrm>
            <a:off x="5451717" y="4189319"/>
            <a:ext cx="415498" cy="369332"/>
          </a:xfrm>
          <a:prstGeom prst="rect">
            <a:avLst/>
          </a:prstGeom>
        </p:spPr>
        <p:txBody>
          <a:bodyPr wrap="square">
            <a:spAutoFit/>
          </a:bodyPr>
          <a:lstStyle/>
          <a:p>
            <a:r>
              <a:rPr lang="es-ES" dirty="0" smtClean="0">
                <a:latin typeface="Century Gothic" panose="020B0502020202020204" pitchFamily="34" charset="0"/>
                <a:ea typeface="Calibri" panose="020F0502020204030204" pitchFamily="34" charset="0"/>
                <a:cs typeface="Times New Roman" panose="02020603050405020304" pitchFamily="18" charset="0"/>
              </a:rPr>
              <a:t>…</a:t>
            </a:r>
            <a:endParaRPr lang="es-CR" dirty="0"/>
          </a:p>
        </p:txBody>
      </p:sp>
      <p:pic>
        <p:nvPicPr>
          <p:cNvPr id="9" name="Imagen 8"/>
          <p:cNvPicPr>
            <a:picLocks noChangeAspect="1"/>
          </p:cNvPicPr>
          <p:nvPr/>
        </p:nvPicPr>
        <p:blipFill>
          <a:blip r:embed="rId4"/>
          <a:stretch>
            <a:fillRect/>
          </a:stretch>
        </p:blipFill>
        <p:spPr>
          <a:xfrm>
            <a:off x="5372100" y="4595733"/>
            <a:ext cx="2647950" cy="1095375"/>
          </a:xfrm>
          <a:prstGeom prst="rect">
            <a:avLst/>
          </a:prstGeom>
        </p:spPr>
      </p:pic>
      <p:sp>
        <p:nvSpPr>
          <p:cNvPr id="10" name="Rectángulo 9"/>
          <p:cNvSpPr/>
          <p:nvPr/>
        </p:nvSpPr>
        <p:spPr>
          <a:xfrm>
            <a:off x="5451717" y="2436275"/>
            <a:ext cx="415498" cy="369332"/>
          </a:xfrm>
          <a:prstGeom prst="rect">
            <a:avLst/>
          </a:prstGeom>
        </p:spPr>
        <p:txBody>
          <a:bodyPr wrap="square">
            <a:spAutoFit/>
          </a:bodyPr>
          <a:lstStyle/>
          <a:p>
            <a:r>
              <a:rPr lang="es-ES" dirty="0" smtClean="0">
                <a:latin typeface="Century Gothic" panose="020B0502020202020204" pitchFamily="34" charset="0"/>
                <a:ea typeface="Calibri" panose="020F0502020204030204" pitchFamily="34" charset="0"/>
                <a:cs typeface="Times New Roman" panose="02020603050405020304" pitchFamily="18" charset="0"/>
              </a:rPr>
              <a:t>…</a:t>
            </a:r>
            <a:endParaRPr lang="es-CR" dirty="0"/>
          </a:p>
        </p:txBody>
      </p:sp>
      <p:cxnSp>
        <p:nvCxnSpPr>
          <p:cNvPr id="12" name="Conector recto 11"/>
          <p:cNvCxnSpPr/>
          <p:nvPr/>
        </p:nvCxnSpPr>
        <p:spPr>
          <a:xfrm>
            <a:off x="6529137" y="5921966"/>
            <a:ext cx="0" cy="593558"/>
          </a:xfrm>
          <a:prstGeom prst="line">
            <a:avLst/>
          </a:prstGeom>
          <a:ln>
            <a:solidFill>
              <a:srgbClr val="559374"/>
            </a:solidFill>
          </a:ln>
        </p:spPr>
        <p:style>
          <a:lnRef idx="1">
            <a:schemeClr val="accent1"/>
          </a:lnRef>
          <a:fillRef idx="0">
            <a:schemeClr val="accent1"/>
          </a:fillRef>
          <a:effectRef idx="0">
            <a:schemeClr val="accent1"/>
          </a:effectRef>
          <a:fontRef idx="minor">
            <a:schemeClr val="tx1"/>
          </a:fontRef>
        </p:style>
      </p:cxnSp>
      <p:cxnSp>
        <p:nvCxnSpPr>
          <p:cNvPr id="14" name="Conector recto 13"/>
          <p:cNvCxnSpPr/>
          <p:nvPr/>
        </p:nvCxnSpPr>
        <p:spPr>
          <a:xfrm>
            <a:off x="6529137" y="6515524"/>
            <a:ext cx="2197768" cy="0"/>
          </a:xfrm>
          <a:prstGeom prst="line">
            <a:avLst/>
          </a:prstGeom>
          <a:ln>
            <a:solidFill>
              <a:srgbClr val="559374"/>
            </a:solidFill>
          </a:ln>
        </p:spPr>
        <p:style>
          <a:lnRef idx="1">
            <a:schemeClr val="accent1"/>
          </a:lnRef>
          <a:fillRef idx="0">
            <a:schemeClr val="accent1"/>
          </a:fillRef>
          <a:effectRef idx="0">
            <a:schemeClr val="accent1"/>
          </a:effectRef>
          <a:fontRef idx="minor">
            <a:schemeClr val="tx1"/>
          </a:fontRef>
        </p:style>
      </p:cxnSp>
      <p:cxnSp>
        <p:nvCxnSpPr>
          <p:cNvPr id="16" name="Conector recto 15"/>
          <p:cNvCxnSpPr/>
          <p:nvPr/>
        </p:nvCxnSpPr>
        <p:spPr>
          <a:xfrm flipV="1">
            <a:off x="8726905" y="1563939"/>
            <a:ext cx="0" cy="4951585"/>
          </a:xfrm>
          <a:prstGeom prst="line">
            <a:avLst/>
          </a:prstGeom>
          <a:ln>
            <a:solidFill>
              <a:srgbClr val="559374"/>
            </a:solidFill>
          </a:ln>
        </p:spPr>
        <p:style>
          <a:lnRef idx="1">
            <a:schemeClr val="accent1"/>
          </a:lnRef>
          <a:fillRef idx="0">
            <a:schemeClr val="accent1"/>
          </a:fillRef>
          <a:effectRef idx="0">
            <a:schemeClr val="accent1"/>
          </a:effectRef>
          <a:fontRef idx="minor">
            <a:schemeClr val="tx1"/>
          </a:fontRef>
        </p:style>
      </p:cxnSp>
      <p:cxnSp>
        <p:nvCxnSpPr>
          <p:cNvPr id="20" name="Conector recto 19"/>
          <p:cNvCxnSpPr/>
          <p:nvPr/>
        </p:nvCxnSpPr>
        <p:spPr>
          <a:xfrm>
            <a:off x="8726905" y="1563939"/>
            <a:ext cx="1427748" cy="0"/>
          </a:xfrm>
          <a:prstGeom prst="line">
            <a:avLst/>
          </a:prstGeom>
          <a:ln>
            <a:solidFill>
              <a:srgbClr val="559374"/>
            </a:solidFill>
          </a:ln>
        </p:spPr>
        <p:style>
          <a:lnRef idx="1">
            <a:schemeClr val="accent1"/>
          </a:lnRef>
          <a:fillRef idx="0">
            <a:schemeClr val="accent1"/>
          </a:fillRef>
          <a:effectRef idx="0">
            <a:schemeClr val="accent1"/>
          </a:effectRef>
          <a:fontRef idx="minor">
            <a:schemeClr val="tx1"/>
          </a:fontRef>
        </p:style>
      </p:cxnSp>
      <p:cxnSp>
        <p:nvCxnSpPr>
          <p:cNvPr id="22" name="Conector recto de flecha 21"/>
          <p:cNvCxnSpPr/>
          <p:nvPr/>
        </p:nvCxnSpPr>
        <p:spPr>
          <a:xfrm>
            <a:off x="10154653" y="1563939"/>
            <a:ext cx="0" cy="407658"/>
          </a:xfrm>
          <a:prstGeom prst="straightConnector1">
            <a:avLst/>
          </a:prstGeom>
          <a:ln>
            <a:solidFill>
              <a:srgbClr val="559374"/>
            </a:solidFill>
            <a:tailEnd type="triangle"/>
          </a:ln>
        </p:spPr>
        <p:style>
          <a:lnRef idx="1">
            <a:schemeClr val="accent1"/>
          </a:lnRef>
          <a:fillRef idx="0">
            <a:schemeClr val="accent1"/>
          </a:fillRef>
          <a:effectRef idx="0">
            <a:schemeClr val="accent1"/>
          </a:effectRef>
          <a:fontRef idx="minor">
            <a:schemeClr val="tx1"/>
          </a:fontRef>
        </p:style>
      </p:cxnSp>
      <p:pic>
        <p:nvPicPr>
          <p:cNvPr id="23" name="Imagen 22"/>
          <p:cNvPicPr>
            <a:picLocks noChangeAspect="1"/>
          </p:cNvPicPr>
          <p:nvPr/>
        </p:nvPicPr>
        <p:blipFill>
          <a:blip r:embed="rId5"/>
          <a:stretch>
            <a:fillRect/>
          </a:stretch>
        </p:blipFill>
        <p:spPr>
          <a:xfrm>
            <a:off x="8946229" y="2060225"/>
            <a:ext cx="2543175" cy="876300"/>
          </a:xfrm>
          <a:prstGeom prst="rect">
            <a:avLst/>
          </a:prstGeom>
        </p:spPr>
      </p:pic>
      <p:sp>
        <p:nvSpPr>
          <p:cNvPr id="24" name="Rectángulo 23"/>
          <p:cNvSpPr/>
          <p:nvPr/>
        </p:nvSpPr>
        <p:spPr>
          <a:xfrm>
            <a:off x="5416236" y="5543524"/>
            <a:ext cx="415498" cy="369332"/>
          </a:xfrm>
          <a:prstGeom prst="rect">
            <a:avLst/>
          </a:prstGeom>
        </p:spPr>
        <p:txBody>
          <a:bodyPr wrap="square">
            <a:spAutoFit/>
          </a:bodyPr>
          <a:lstStyle/>
          <a:p>
            <a:r>
              <a:rPr lang="es-ES" dirty="0" smtClean="0">
                <a:latin typeface="Century Gothic" panose="020B0502020202020204" pitchFamily="34" charset="0"/>
                <a:ea typeface="Calibri" panose="020F0502020204030204" pitchFamily="34" charset="0"/>
                <a:cs typeface="Times New Roman" panose="02020603050405020304" pitchFamily="18" charset="0"/>
              </a:rPr>
              <a:t>…</a:t>
            </a:r>
            <a:endParaRPr lang="es-CR" dirty="0"/>
          </a:p>
        </p:txBody>
      </p:sp>
      <p:sp>
        <p:nvSpPr>
          <p:cNvPr id="27" name="Rectángulo 26"/>
          <p:cNvSpPr/>
          <p:nvPr/>
        </p:nvSpPr>
        <p:spPr>
          <a:xfrm>
            <a:off x="8942832" y="2805607"/>
            <a:ext cx="415498" cy="369332"/>
          </a:xfrm>
          <a:prstGeom prst="rect">
            <a:avLst/>
          </a:prstGeom>
        </p:spPr>
        <p:txBody>
          <a:bodyPr wrap="square">
            <a:spAutoFit/>
          </a:bodyPr>
          <a:lstStyle/>
          <a:p>
            <a:r>
              <a:rPr lang="es-ES" dirty="0" smtClean="0">
                <a:latin typeface="Century Gothic" panose="020B0502020202020204" pitchFamily="34" charset="0"/>
                <a:ea typeface="Calibri" panose="020F0502020204030204" pitchFamily="34" charset="0"/>
                <a:cs typeface="Times New Roman" panose="02020603050405020304" pitchFamily="18" charset="0"/>
              </a:rPr>
              <a:t>…</a:t>
            </a:r>
            <a:endParaRPr lang="es-CR" dirty="0"/>
          </a:p>
        </p:txBody>
      </p:sp>
      <p:pic>
        <p:nvPicPr>
          <p:cNvPr id="28" name="Imagen 27"/>
          <p:cNvPicPr>
            <a:picLocks noChangeAspect="1"/>
          </p:cNvPicPr>
          <p:nvPr/>
        </p:nvPicPr>
        <p:blipFill>
          <a:blip r:embed="rId6"/>
          <a:stretch>
            <a:fillRect/>
          </a:stretch>
        </p:blipFill>
        <p:spPr>
          <a:xfrm>
            <a:off x="8957696" y="3213264"/>
            <a:ext cx="2628900" cy="1057275"/>
          </a:xfrm>
          <a:prstGeom prst="rect">
            <a:avLst/>
          </a:prstGeom>
        </p:spPr>
      </p:pic>
      <p:sp>
        <p:nvSpPr>
          <p:cNvPr id="29" name="Rectángulo 28"/>
          <p:cNvSpPr/>
          <p:nvPr/>
        </p:nvSpPr>
        <p:spPr>
          <a:xfrm>
            <a:off x="8942832" y="4192742"/>
            <a:ext cx="415498" cy="369332"/>
          </a:xfrm>
          <a:prstGeom prst="rect">
            <a:avLst/>
          </a:prstGeom>
        </p:spPr>
        <p:txBody>
          <a:bodyPr wrap="square">
            <a:spAutoFit/>
          </a:bodyPr>
          <a:lstStyle/>
          <a:p>
            <a:r>
              <a:rPr lang="es-ES" dirty="0" smtClean="0">
                <a:latin typeface="Century Gothic" panose="020B0502020202020204" pitchFamily="34" charset="0"/>
                <a:ea typeface="Calibri" panose="020F0502020204030204" pitchFamily="34" charset="0"/>
                <a:cs typeface="Times New Roman" panose="02020603050405020304" pitchFamily="18" charset="0"/>
              </a:rPr>
              <a:t>…</a:t>
            </a:r>
            <a:endParaRPr lang="es-CR" dirty="0"/>
          </a:p>
        </p:txBody>
      </p:sp>
      <p:sp>
        <p:nvSpPr>
          <p:cNvPr id="30" name="Rectángulo 29"/>
          <p:cNvSpPr/>
          <p:nvPr/>
        </p:nvSpPr>
        <p:spPr>
          <a:xfrm>
            <a:off x="8916017" y="4582097"/>
            <a:ext cx="2939099" cy="667920"/>
          </a:xfrm>
          <a:prstGeom prst="rect">
            <a:avLst/>
          </a:prstGeom>
        </p:spPr>
        <p:txBody>
          <a:bodyPr wrap="square">
            <a:spAutoFit/>
          </a:bodyPr>
          <a:lstStyle/>
          <a:p>
            <a:pPr algn="just"/>
            <a:r>
              <a:rPr lang="es-ES" dirty="0" smtClean="0">
                <a:latin typeface="Century Gothic" panose="020B0502020202020204" pitchFamily="34" charset="0"/>
                <a:ea typeface="Calibri" panose="020F0502020204030204" pitchFamily="34" charset="0"/>
                <a:cs typeface="Times New Roman" panose="02020603050405020304" pitchFamily="18" charset="0"/>
              </a:rPr>
              <a:t>Hasta seleccionar los 46 elementos</a:t>
            </a:r>
            <a:endParaRPr lang="es-CR" dirty="0"/>
          </a:p>
        </p:txBody>
      </p:sp>
      <p:sp>
        <p:nvSpPr>
          <p:cNvPr id="31" name="Rectángulo 30"/>
          <p:cNvSpPr/>
          <p:nvPr/>
        </p:nvSpPr>
        <p:spPr>
          <a:xfrm>
            <a:off x="577570" y="4582097"/>
            <a:ext cx="3346944" cy="1323439"/>
          </a:xfrm>
          <a:prstGeom prst="rect">
            <a:avLst/>
          </a:prstGeom>
        </p:spPr>
        <p:txBody>
          <a:bodyPr wrap="square">
            <a:spAutoFit/>
          </a:bodyPr>
          <a:lstStyle/>
          <a:p>
            <a:pPr algn="just"/>
            <a:r>
              <a:rPr lang="es-ES" sz="1600" b="1" dirty="0" smtClean="0">
                <a:solidFill>
                  <a:srgbClr val="559374"/>
                </a:solidFill>
                <a:latin typeface="Century Gothic" panose="020B0502020202020204" pitchFamily="34" charset="0"/>
                <a:cs typeface="Times New Roman" panose="02020603050405020304" pitchFamily="18" charset="0"/>
              </a:rPr>
              <a:t>Importante</a:t>
            </a:r>
            <a:r>
              <a:rPr lang="es-ES" sz="1600" dirty="0" smtClean="0">
                <a:solidFill>
                  <a:srgbClr val="559374"/>
                </a:solidFill>
                <a:latin typeface="Century Gothic" panose="020B0502020202020204" pitchFamily="34" charset="0"/>
                <a:cs typeface="Times New Roman" panose="02020603050405020304" pitchFamily="18" charset="0"/>
              </a:rPr>
              <a:t>: En caso de realizar asignación proporcional por cantón por ejemplo, se debe realizar un k y K0 para cada cantón.</a:t>
            </a:r>
            <a:endParaRPr lang="es-CR" sz="1600" dirty="0">
              <a:solidFill>
                <a:srgbClr val="559374"/>
              </a:solidFill>
            </a:endParaRPr>
          </a:p>
        </p:txBody>
      </p:sp>
      <p:sp>
        <p:nvSpPr>
          <p:cNvPr id="32" name="Rectángulo 31"/>
          <p:cNvSpPr/>
          <p:nvPr/>
        </p:nvSpPr>
        <p:spPr>
          <a:xfrm>
            <a:off x="358782" y="1601194"/>
            <a:ext cx="4475905" cy="369332"/>
          </a:xfrm>
          <a:prstGeom prst="rect">
            <a:avLst/>
          </a:prstGeom>
        </p:spPr>
        <p:txBody>
          <a:bodyPr wrap="none">
            <a:spAutoFit/>
          </a:bodyPr>
          <a:lstStyle/>
          <a:p>
            <a:r>
              <a:rPr lang="es-CR" b="1" dirty="0" smtClean="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7. Seleccionar los casos determinados</a:t>
            </a:r>
            <a:endParaRPr lang="es-CR" dirty="0"/>
          </a:p>
        </p:txBody>
      </p:sp>
    </p:spTree>
    <p:extLst>
      <p:ext uri="{BB962C8B-B14F-4D97-AF65-F5344CB8AC3E}">
        <p14:creationId xmlns:p14="http://schemas.microsoft.com/office/powerpoint/2010/main" val="2386366045"/>
      </p:ext>
    </p:extLst>
  </p:cSld>
  <p:clrMapOvr>
    <a:masterClrMapping/>
  </p:clrMapOvr>
  <p:transition spd="slow">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p:cNvPicPr>
            <a:picLocks noChangeAspect="1"/>
          </p:cNvPicPr>
          <p:nvPr/>
        </p:nvPicPr>
        <p:blipFill rotWithShape="1">
          <a:blip r:embed="rId2"/>
          <a:srcRect b="48050"/>
          <a:stretch/>
        </p:blipFill>
        <p:spPr>
          <a:xfrm>
            <a:off x="1097359" y="4729164"/>
            <a:ext cx="6124575" cy="1816016"/>
          </a:xfrm>
          <a:prstGeom prst="rect">
            <a:avLst/>
          </a:prstGeom>
        </p:spPr>
      </p:pic>
      <p:sp>
        <p:nvSpPr>
          <p:cNvPr id="10" name="Rectángulo 9"/>
          <p:cNvSpPr/>
          <p:nvPr/>
        </p:nvSpPr>
        <p:spPr>
          <a:xfrm>
            <a:off x="834190" y="2439805"/>
            <a:ext cx="11152909" cy="2554545"/>
          </a:xfrm>
          <a:prstGeom prst="rect">
            <a:avLst/>
          </a:prstGeom>
        </p:spPr>
        <p:txBody>
          <a:bodyPr wrap="square">
            <a:spAutoFit/>
          </a:bodyPr>
          <a:lstStyle/>
          <a:p>
            <a:pPr algn="just"/>
            <a:r>
              <a:rPr lang="es-ES" sz="2000" b="1" dirty="0" smtClean="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     PASOS </a:t>
            </a:r>
            <a:r>
              <a:rPr lang="es-ES" sz="2000" b="1"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PARA LA </a:t>
            </a:r>
            <a:r>
              <a:rPr lang="es-ES" sz="2000" b="1" dirty="0" smtClean="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SELECCIÓN</a:t>
            </a:r>
          </a:p>
          <a:p>
            <a:pPr algn="just"/>
            <a:endParaRPr lang="es-ES" sz="2000" b="1"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endParaRPr>
          </a:p>
          <a:p>
            <a:pPr marL="457200" indent="-457200" algn="just">
              <a:buAutoNum type="arabicPeriod"/>
            </a:pPr>
            <a:r>
              <a:rPr lang="es-ES" sz="2000" b="1" dirty="0" smtClean="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Ordenar el marco muestral según la variable de interés </a:t>
            </a:r>
          </a:p>
          <a:p>
            <a:pPr algn="just"/>
            <a:r>
              <a:rPr lang="es-ES" sz="2000" b="1"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 </a:t>
            </a:r>
            <a:r>
              <a:rPr lang="es-ES" sz="2000" b="1" dirty="0" smtClean="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     </a:t>
            </a:r>
            <a:r>
              <a:rPr lang="es-CR" sz="2000" dirty="0" smtClean="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Ejemplo</a:t>
            </a:r>
            <a:r>
              <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 monto </a:t>
            </a:r>
            <a:r>
              <a:rPr lang="es-CR" sz="2000" dirty="0" smtClean="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de </a:t>
            </a:r>
            <a:r>
              <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las facturas o cantidad de  estudiantes</a:t>
            </a:r>
            <a:endParaRPr lang="es-ES" sz="2000" b="1" dirty="0" smtClean="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endParaRPr>
          </a:p>
          <a:p>
            <a:pPr algn="just"/>
            <a:endParaRPr lang="es-ES" sz="2000" b="1"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endParaRPr>
          </a:p>
          <a:p>
            <a:pPr algn="just">
              <a:spcAft>
                <a:spcPts val="0"/>
              </a:spcAft>
            </a:pPr>
            <a:r>
              <a:rPr lang="es-CR" sz="2000" b="1" dirty="0" smtClean="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2.   Se </a:t>
            </a:r>
            <a:r>
              <a:rPr lang="es-CR" sz="2000" b="1"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acumulada la variable de interés </a:t>
            </a:r>
          </a:p>
          <a:p>
            <a:pPr algn="just">
              <a:spcAft>
                <a:spcPts val="0"/>
              </a:spcAft>
            </a:pPr>
            <a:r>
              <a:rPr lang="es-CR" sz="2000" dirty="0" smtClean="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      </a:t>
            </a:r>
            <a:r>
              <a:rPr lang="es-ES" sz="2000" dirty="0" smtClean="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 </a:t>
            </a:r>
            <a:r>
              <a:rPr lang="es-ES" sz="2000" dirty="0" smtClean="0">
                <a:solidFill>
                  <a:srgbClr val="C00000"/>
                </a:solidFill>
                <a:latin typeface="Century Gothic" panose="020B0502020202020204" pitchFamily="34" charset="0"/>
                <a:ea typeface="Calibri" panose="020F0502020204030204" pitchFamily="34" charset="0"/>
                <a:cs typeface="Times New Roman" panose="02020603050405020304" pitchFamily="18" charset="0"/>
              </a:rPr>
              <a:t>Siguiendo con el caso anterior podríamos utilizar el monto de inversión por proyecto</a:t>
            </a:r>
            <a:endParaRPr lang="es-CR" sz="2000" dirty="0" smtClean="0">
              <a:solidFill>
                <a:srgbClr val="C00000"/>
              </a:solidFill>
              <a:latin typeface="Century Gothic" panose="020B0502020202020204" pitchFamily="34" charset="0"/>
              <a:ea typeface="Calibri" panose="020F0502020204030204" pitchFamily="34" charset="0"/>
              <a:cs typeface="Times New Roman" panose="02020603050405020304" pitchFamily="18" charset="0"/>
            </a:endParaRPr>
          </a:p>
          <a:p>
            <a:pPr algn="just">
              <a:spcAft>
                <a:spcPts val="0"/>
              </a:spcAft>
            </a:pPr>
            <a:endParaRPr lang="es-ES"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endParaRPr>
          </a:p>
        </p:txBody>
      </p:sp>
      <p:sp>
        <p:nvSpPr>
          <p:cNvPr id="5" name="Rectángulo 4"/>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smtClean="0"/>
              <a:t>        </a:t>
            </a:r>
            <a:r>
              <a:rPr lang="es-CR" sz="2400" dirty="0" smtClean="0">
                <a:latin typeface="Century Gothic" panose="020B0502020202020204" pitchFamily="34" charset="0"/>
              </a:rPr>
              <a:t>SELECCIÓN SISTEMÁTICA ACUMULADO O DE MONTOS</a:t>
            </a:r>
            <a:endParaRPr lang="es-CR" sz="2400" dirty="0">
              <a:latin typeface="Book Antiqua" panose="02040602050305030304" pitchFamily="18" charset="0"/>
            </a:endParaRPr>
          </a:p>
        </p:txBody>
      </p:sp>
      <p:sp>
        <p:nvSpPr>
          <p:cNvPr id="2" name="Rectángulo 1"/>
          <p:cNvSpPr/>
          <p:nvPr/>
        </p:nvSpPr>
        <p:spPr>
          <a:xfrm>
            <a:off x="834190" y="1555251"/>
            <a:ext cx="10571747" cy="707886"/>
          </a:xfrm>
          <a:prstGeom prst="rect">
            <a:avLst/>
          </a:prstGeom>
        </p:spPr>
        <p:txBody>
          <a:bodyPr wrap="square">
            <a:spAutoFit/>
          </a:bodyPr>
          <a:lstStyle/>
          <a:p>
            <a:pPr algn="just">
              <a:spcAft>
                <a:spcPts val="0"/>
              </a:spcAft>
            </a:pPr>
            <a:r>
              <a:rPr lang="es-CR" sz="2000"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Mantiene los principios básicos de la selección sistemática de unidades presentada anteriormente.</a:t>
            </a:r>
          </a:p>
        </p:txBody>
      </p:sp>
      <p:cxnSp>
        <p:nvCxnSpPr>
          <p:cNvPr id="9" name="Conector recto de flecha 8"/>
          <p:cNvCxnSpPr/>
          <p:nvPr/>
        </p:nvCxnSpPr>
        <p:spPr>
          <a:xfrm>
            <a:off x="5896934" y="5502442"/>
            <a:ext cx="1892968"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7838028" y="5301734"/>
            <a:ext cx="3454792" cy="369332"/>
          </a:xfrm>
          <a:prstGeom prst="rect">
            <a:avLst/>
          </a:prstGeom>
          <a:noFill/>
        </p:spPr>
        <p:txBody>
          <a:bodyPr wrap="none" rtlCol="0">
            <a:spAutoFit/>
          </a:bodyPr>
          <a:lstStyle/>
          <a:p>
            <a:r>
              <a:rPr lang="es-ES" b="1" dirty="0" smtClean="0">
                <a:solidFill>
                  <a:srgbClr val="C00000"/>
                </a:solidFill>
              </a:rPr>
              <a:t>2 000 000 + 4 000 000 + 4 000 000 </a:t>
            </a:r>
            <a:endParaRPr lang="es-CR" b="1" dirty="0">
              <a:solidFill>
                <a:srgbClr val="C00000"/>
              </a:solidFill>
            </a:endParaRPr>
          </a:p>
        </p:txBody>
      </p:sp>
      <p:sp>
        <p:nvSpPr>
          <p:cNvPr id="12" name="Cerrar corchete 11"/>
          <p:cNvSpPr/>
          <p:nvPr/>
        </p:nvSpPr>
        <p:spPr>
          <a:xfrm>
            <a:off x="3946358" y="5058519"/>
            <a:ext cx="417095" cy="508091"/>
          </a:xfrm>
          <a:prstGeom prst="rightBracket">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R"/>
          </a:p>
        </p:txBody>
      </p:sp>
      <p:cxnSp>
        <p:nvCxnSpPr>
          <p:cNvPr id="14" name="Conector recto 13"/>
          <p:cNvCxnSpPr/>
          <p:nvPr/>
        </p:nvCxnSpPr>
        <p:spPr>
          <a:xfrm>
            <a:off x="4363453" y="5486400"/>
            <a:ext cx="561473"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6281646"/>
      </p:ext>
    </p:extLst>
  </p:cSld>
  <p:clrMapOvr>
    <a:masterClrMapping/>
  </p:clrMapOvr>
  <p:transition spd="slow">
    <p:wip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519545" y="1525872"/>
            <a:ext cx="11152909" cy="707886"/>
          </a:xfrm>
          <a:prstGeom prst="rect">
            <a:avLst/>
          </a:prstGeom>
        </p:spPr>
        <p:txBody>
          <a:bodyPr wrap="square">
            <a:spAutoFit/>
          </a:bodyPr>
          <a:lstStyle/>
          <a:p>
            <a:pPr algn="just">
              <a:spcAft>
                <a:spcPts val="0"/>
              </a:spcAft>
            </a:pPr>
            <a:r>
              <a:rPr lang="es-ES" sz="2000" b="1" dirty="0" smtClean="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3.   Se calcula el intervalo de espaciamiento:</a:t>
            </a:r>
            <a:endParaRPr lang="es-CR" sz="2000" b="1" dirty="0" smtClean="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endParaRPr>
          </a:p>
          <a:p>
            <a:pPr algn="just">
              <a:spcAft>
                <a:spcPts val="0"/>
              </a:spcAft>
            </a:pPr>
            <a:endParaRPr lang="es-CR" sz="2000" dirty="0" smtClean="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Rectángulo 10"/>
              <p:cNvSpPr/>
              <p:nvPr/>
            </p:nvSpPr>
            <p:spPr>
              <a:xfrm>
                <a:off x="963109" y="2022905"/>
                <a:ext cx="3580339" cy="66652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s-CR" sz="2000" b="1" smtClean="0">
                          <a:solidFill>
                            <a:schemeClr val="tx1">
                              <a:lumMod val="75000"/>
                              <a:lumOff val="25000"/>
                            </a:schemeClr>
                          </a:solidFill>
                          <a:latin typeface="Cambria Math" panose="02040503050406030204" pitchFamily="18" charset="0"/>
                          <a:ea typeface="Calibri" panose="020F0502020204030204" pitchFamily="34" charset="0"/>
                          <a:cs typeface="Times New Roman" panose="02020603050405020304" pitchFamily="18" charset="0"/>
                        </a:rPr>
                        <m:t>𝑘</m:t>
                      </m:r>
                      <m:r>
                        <a:rPr lang="es-CR" sz="2000" b="1">
                          <a:solidFill>
                            <a:schemeClr val="tx1">
                              <a:lumMod val="75000"/>
                              <a:lumOff val="25000"/>
                            </a:schemeClr>
                          </a:solidFill>
                          <a:latin typeface="Cambria Math" panose="02040503050406030204" pitchFamily="18" charset="0"/>
                          <a:ea typeface="Calibri" panose="020F0502020204030204" pitchFamily="34" charset="0"/>
                          <a:cs typeface="Times New Roman" panose="02020603050405020304" pitchFamily="18" charset="0"/>
                        </a:rPr>
                        <m:t>=</m:t>
                      </m:r>
                      <m:r>
                        <a:rPr lang="es-CR" sz="2000" b="1">
                          <a:solidFill>
                            <a:schemeClr val="tx1">
                              <a:lumMod val="75000"/>
                              <a:lumOff val="25000"/>
                            </a:schemeClr>
                          </a:solidFill>
                          <a:latin typeface="Cambria Math" panose="02040503050406030204" pitchFamily="18" charset="0"/>
                          <a:ea typeface="Calibri" panose="020F0502020204030204" pitchFamily="34" charset="0"/>
                          <a:cs typeface="Times New Roman" panose="02020603050405020304" pitchFamily="18" charset="0"/>
                        </a:rPr>
                        <m:t>𝑖𝑛𝑡𝑒𝑟𝑣𝑎𝑙𝑜</m:t>
                      </m:r>
                      <m:r>
                        <a:rPr lang="es-CR" sz="2000" b="1">
                          <a:solidFill>
                            <a:schemeClr val="tx1">
                              <a:lumMod val="75000"/>
                              <a:lumOff val="25000"/>
                            </a:schemeClr>
                          </a:solidFill>
                          <a:latin typeface="Cambria Math" panose="02040503050406030204" pitchFamily="18" charset="0"/>
                          <a:ea typeface="Calibri" panose="020F0502020204030204" pitchFamily="34" charset="0"/>
                          <a:cs typeface="Times New Roman" panose="02020603050405020304" pitchFamily="18" charset="0"/>
                        </a:rPr>
                        <m:t> </m:t>
                      </m:r>
                      <m:r>
                        <a:rPr lang="es-CR" sz="2000" b="1">
                          <a:solidFill>
                            <a:schemeClr val="tx1">
                              <a:lumMod val="75000"/>
                              <a:lumOff val="25000"/>
                            </a:schemeClr>
                          </a:solidFill>
                          <a:latin typeface="Cambria Math" panose="02040503050406030204" pitchFamily="18" charset="0"/>
                          <a:ea typeface="Calibri" panose="020F0502020204030204" pitchFamily="34" charset="0"/>
                          <a:cs typeface="Times New Roman" panose="02020603050405020304" pitchFamily="18" charset="0"/>
                        </a:rPr>
                        <m:t>𝑚𝑢𝑒𝑠𝑡𝑟𝑎𝑙</m:t>
                      </m:r>
                      <m:r>
                        <a:rPr lang="es-CR" sz="2000" b="1">
                          <a:solidFill>
                            <a:schemeClr val="tx1">
                              <a:lumMod val="75000"/>
                              <a:lumOff val="25000"/>
                            </a:schemeClr>
                          </a:solidFill>
                          <a:latin typeface="Cambria Math" panose="02040503050406030204" pitchFamily="18" charset="0"/>
                          <a:ea typeface="Calibri" panose="020F0502020204030204" pitchFamily="34" charset="0"/>
                          <a:cs typeface="Times New Roman" panose="02020603050405020304" pitchFamily="18" charset="0"/>
                        </a:rPr>
                        <m:t>=</m:t>
                      </m:r>
                      <m:f>
                        <m:fPr>
                          <m:ctrlPr>
                            <a:rPr lang="es-CR" sz="2000" b="1" i="1">
                              <a:solidFill>
                                <a:schemeClr val="tx1">
                                  <a:lumMod val="75000"/>
                                  <a:lumOff val="25000"/>
                                </a:schemeClr>
                              </a:solidFill>
                              <a:latin typeface="Cambria Math" panose="02040503050406030204" pitchFamily="18" charset="0"/>
                              <a:ea typeface="Calibri" panose="020F0502020204030204" pitchFamily="34" charset="0"/>
                              <a:cs typeface="Times New Roman" panose="02020603050405020304" pitchFamily="18" charset="0"/>
                            </a:rPr>
                          </m:ctrlPr>
                        </m:fPr>
                        <m:num>
                          <m:r>
                            <a:rPr lang="es-CR" sz="2000" b="1">
                              <a:solidFill>
                                <a:schemeClr val="tx1">
                                  <a:lumMod val="75000"/>
                                  <a:lumOff val="25000"/>
                                </a:schemeClr>
                              </a:solidFill>
                              <a:latin typeface="Cambria Math" panose="02040503050406030204" pitchFamily="18" charset="0"/>
                              <a:ea typeface="Calibri" panose="020F0502020204030204" pitchFamily="34" charset="0"/>
                              <a:cs typeface="Times New Roman" panose="02020603050405020304" pitchFamily="18" charset="0"/>
                            </a:rPr>
                            <m:t>𝑉𝐿</m:t>
                          </m:r>
                        </m:num>
                        <m:den>
                          <m:r>
                            <a:rPr lang="es-CR" sz="2000" b="1">
                              <a:solidFill>
                                <a:schemeClr val="tx1">
                                  <a:lumMod val="75000"/>
                                  <a:lumOff val="25000"/>
                                </a:schemeClr>
                              </a:solidFill>
                              <a:latin typeface="Cambria Math" panose="02040503050406030204" pitchFamily="18" charset="0"/>
                              <a:ea typeface="Calibri" panose="020F0502020204030204" pitchFamily="34" charset="0"/>
                              <a:cs typeface="Times New Roman" panose="02020603050405020304" pitchFamily="18" charset="0"/>
                            </a:rPr>
                            <m:t>𝑁</m:t>
                          </m:r>
                        </m:den>
                      </m:f>
                    </m:oMath>
                  </m:oMathPara>
                </a14:m>
                <a:endParaRPr lang="es-CR" sz="2000" b="1"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endParaRPr>
              </a:p>
            </p:txBody>
          </p:sp>
        </mc:Choice>
        <mc:Fallback xmlns="">
          <p:sp>
            <p:nvSpPr>
              <p:cNvPr id="11" name="Rectángulo 10"/>
              <p:cNvSpPr>
                <a:spLocks noRot="1" noChangeAspect="1" noMove="1" noResize="1" noEditPoints="1" noAdjustHandles="1" noChangeArrowheads="1" noChangeShapeType="1" noTextEdit="1"/>
              </p:cNvSpPr>
              <p:nvPr/>
            </p:nvSpPr>
            <p:spPr>
              <a:xfrm>
                <a:off x="963109" y="2022905"/>
                <a:ext cx="3580339" cy="666529"/>
              </a:xfrm>
              <a:prstGeom prst="rect">
                <a:avLst/>
              </a:prstGeom>
              <a:blipFill>
                <a:blip r:embed="rId2"/>
                <a:stretch>
                  <a:fillRect/>
                </a:stretch>
              </a:blipFill>
            </p:spPr>
            <p:txBody>
              <a:bodyPr/>
              <a:lstStyle/>
              <a:p>
                <a:r>
                  <a:rPr lang="es-CR">
                    <a:noFill/>
                  </a:rPr>
                  <a:t> </a:t>
                </a:r>
              </a:p>
            </p:txBody>
          </p:sp>
        </mc:Fallback>
      </mc:AlternateContent>
      <p:sp>
        <p:nvSpPr>
          <p:cNvPr id="5" name="Rectángulo 4"/>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smtClean="0"/>
              <a:t>        </a:t>
            </a:r>
            <a:r>
              <a:rPr lang="es-CR" sz="2400" dirty="0" smtClean="0">
                <a:latin typeface="Century Gothic" panose="020B0502020202020204" pitchFamily="34" charset="0"/>
              </a:rPr>
              <a:t>SELECCIÓN SISTEMÁTICA ACUMULADO O DE MONTOS</a:t>
            </a:r>
            <a:endParaRPr lang="es-CR" sz="2400" dirty="0">
              <a:latin typeface="Book Antiqua" panose="02040602050305030304" pitchFamily="18" charset="0"/>
            </a:endParaRPr>
          </a:p>
        </p:txBody>
      </p:sp>
      <p:sp>
        <p:nvSpPr>
          <p:cNvPr id="4" name="Rectángulo 3"/>
          <p:cNvSpPr/>
          <p:nvPr/>
        </p:nvSpPr>
        <p:spPr>
          <a:xfrm>
            <a:off x="5309937" y="2169209"/>
            <a:ext cx="6096000" cy="584775"/>
          </a:xfrm>
          <a:prstGeom prst="rect">
            <a:avLst/>
          </a:prstGeom>
        </p:spPr>
        <p:txBody>
          <a:bodyPr>
            <a:spAutoFit/>
          </a:bodyPr>
          <a:lstStyle/>
          <a:p>
            <a:pPr algn="just">
              <a:spcAft>
                <a:spcPts val="0"/>
              </a:spcAft>
            </a:pPr>
            <a:r>
              <a:rPr lang="es-ES" sz="1600" dirty="0">
                <a:solidFill>
                  <a:schemeClr val="tx1">
                    <a:lumMod val="50000"/>
                    <a:lumOff val="50000"/>
                  </a:schemeClr>
                </a:solidFill>
                <a:latin typeface="Century Gothic" panose="020B0502020202020204" pitchFamily="34" charset="0"/>
                <a:ea typeface="Calibri" panose="020F0502020204030204" pitchFamily="34" charset="0"/>
                <a:cs typeface="Times New Roman" panose="02020603050405020304" pitchFamily="18" charset="0"/>
              </a:rPr>
              <a:t>VL es la suma total de la variable de interés </a:t>
            </a:r>
          </a:p>
          <a:p>
            <a:pPr algn="just">
              <a:spcAft>
                <a:spcPts val="0"/>
              </a:spcAft>
            </a:pPr>
            <a:r>
              <a:rPr lang="es-ES" sz="1600" dirty="0">
                <a:solidFill>
                  <a:schemeClr val="tx1">
                    <a:lumMod val="50000"/>
                    <a:lumOff val="50000"/>
                  </a:schemeClr>
                </a:solidFill>
                <a:latin typeface="Century Gothic" panose="020B0502020202020204" pitchFamily="34" charset="0"/>
                <a:ea typeface="Calibri" panose="020F0502020204030204" pitchFamily="34" charset="0"/>
                <a:cs typeface="Times New Roman" panose="02020603050405020304" pitchFamily="18" charset="0"/>
              </a:rPr>
              <a:t>N el total de unidades de la población </a:t>
            </a:r>
            <a:endParaRPr lang="es-CR" sz="1600" dirty="0">
              <a:solidFill>
                <a:schemeClr val="tx1">
                  <a:lumMod val="50000"/>
                  <a:lumOff val="50000"/>
                </a:schemeClr>
              </a:solidFill>
              <a:latin typeface="Century Gothic" panose="020B050202020202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Rectángulo 5"/>
              <p:cNvSpPr/>
              <p:nvPr/>
            </p:nvSpPr>
            <p:spPr>
              <a:xfrm>
                <a:off x="1125525" y="3186467"/>
                <a:ext cx="3482043" cy="1961178"/>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m:rPr>
                          <m:sty m:val="p"/>
                        </m:rPr>
                        <a:rPr lang="es-CR" b="0" i="1" smtClean="0">
                          <a:solidFill>
                            <a:srgbClr val="C00000"/>
                          </a:solidFill>
                          <a:latin typeface="Cambria Math" panose="02040503050406030204" pitchFamily="18" charset="0"/>
                          <a:ea typeface="Calibri" panose="020F0502020204030204" pitchFamily="34" charset="0"/>
                          <a:cs typeface="Times New Roman" panose="02020603050405020304" pitchFamily="18" charset="0"/>
                        </a:rPr>
                        <m:t>k</m:t>
                      </m:r>
                      <m:r>
                        <a:rPr lang="es-CR" b="0">
                          <a:solidFill>
                            <a:srgbClr val="C00000"/>
                          </a:solidFill>
                          <a:latin typeface="Cambria Math" panose="02040503050406030204" pitchFamily="18" charset="0"/>
                          <a:ea typeface="Calibri" panose="020F0502020204030204" pitchFamily="34" charset="0"/>
                          <a:cs typeface="Times New Roman" panose="02020603050405020304" pitchFamily="18" charset="0"/>
                        </a:rPr>
                        <m:t>=</m:t>
                      </m:r>
                      <m:f>
                        <m:fPr>
                          <m:ctrlPr>
                            <a:rPr lang="es-CR" i="1">
                              <a:solidFill>
                                <a:srgbClr val="C00000"/>
                              </a:solidFill>
                              <a:latin typeface="Cambria Math" panose="02040503050406030204" pitchFamily="18" charset="0"/>
                              <a:ea typeface="Calibri" panose="020F0502020204030204" pitchFamily="34" charset="0"/>
                              <a:cs typeface="Times New Roman" panose="02020603050405020304" pitchFamily="18" charset="0"/>
                            </a:rPr>
                          </m:ctrlPr>
                        </m:fPr>
                        <m:num>
                          <m:r>
                            <m:rPr>
                              <m:sty m:val="p"/>
                            </m:rPr>
                            <a:rPr lang="es-CR" b="0" i="1">
                              <a:solidFill>
                                <a:srgbClr val="C00000"/>
                              </a:solidFill>
                              <a:latin typeface="Cambria Math" panose="02040503050406030204" pitchFamily="18" charset="0"/>
                              <a:ea typeface="Calibri" panose="020F0502020204030204" pitchFamily="34" charset="0"/>
                              <a:cs typeface="Times New Roman" panose="02020603050405020304" pitchFamily="18" charset="0"/>
                            </a:rPr>
                            <m:t>VL</m:t>
                          </m:r>
                        </m:num>
                        <m:den>
                          <m:r>
                            <m:rPr>
                              <m:sty m:val="p"/>
                            </m:rPr>
                            <a:rPr lang="es-CR" b="0" i="1">
                              <a:solidFill>
                                <a:srgbClr val="C00000"/>
                              </a:solidFill>
                              <a:latin typeface="Cambria Math" panose="02040503050406030204" pitchFamily="18" charset="0"/>
                              <a:ea typeface="Calibri" panose="020F0502020204030204" pitchFamily="34" charset="0"/>
                              <a:cs typeface="Times New Roman" panose="02020603050405020304" pitchFamily="18" charset="0"/>
                            </a:rPr>
                            <m:t>N</m:t>
                          </m:r>
                        </m:den>
                      </m:f>
                    </m:oMath>
                  </m:oMathPara>
                </a14:m>
                <a:endParaRPr lang="es-ES" i="1" dirty="0" smtClean="0">
                  <a:solidFill>
                    <a:srgbClr val="C00000"/>
                  </a:solidFill>
                  <a:latin typeface="Cambria Math" panose="02040503050406030204" pitchFamily="18" charset="0"/>
                  <a:ea typeface="Calibri" panose="020F0502020204030204" pitchFamily="34" charset="0"/>
                  <a:cs typeface="Times New Roman" panose="02020603050405020304" pitchFamily="18" charset="0"/>
                </a:endParaRPr>
              </a:p>
              <a:p>
                <a:endParaRPr lang="es-ES" dirty="0" smtClean="0">
                  <a:solidFill>
                    <a:srgbClr val="C00000"/>
                  </a:solidFill>
                  <a:latin typeface="Cambria Math" panose="02040503050406030204" pitchFamily="18" charset="0"/>
                  <a:ea typeface="Calibri" panose="020F0502020204030204" pitchFamily="34"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a:rPr lang="es-ES" i="0">
                          <a:solidFill>
                            <a:srgbClr val="C00000"/>
                          </a:solidFill>
                          <a:latin typeface="Cambria Math" panose="02040503050406030204" pitchFamily="18" charset="0"/>
                          <a:ea typeface="Calibri" panose="020F0502020204030204" pitchFamily="34" charset="0"/>
                          <a:cs typeface="Times New Roman" panose="02020603050405020304" pitchFamily="18" charset="0"/>
                        </a:rPr>
                        <m:t>   =</m:t>
                      </m:r>
                      <m:f>
                        <m:fPr>
                          <m:ctrlPr>
                            <a:rPr lang="es-CR" i="1">
                              <a:solidFill>
                                <a:srgbClr val="C00000"/>
                              </a:solidFill>
                              <a:latin typeface="Cambria Math" panose="02040503050406030204" pitchFamily="18" charset="0"/>
                              <a:ea typeface="Calibri" panose="020F0502020204030204" pitchFamily="34" charset="0"/>
                              <a:cs typeface="Times New Roman" panose="02020603050405020304" pitchFamily="18" charset="0"/>
                            </a:rPr>
                          </m:ctrlPr>
                        </m:fPr>
                        <m:num>
                          <m:r>
                            <m:rPr>
                              <m:nor/>
                            </m:rPr>
                            <a:rPr lang="es-CR" dirty="0">
                              <a:solidFill>
                                <a:srgbClr val="C00000"/>
                              </a:solidFill>
                              <a:latin typeface="Cambria Math" panose="02040503050406030204" pitchFamily="18" charset="0"/>
                              <a:ea typeface="Calibri" panose="020F0502020204030204" pitchFamily="34" charset="0"/>
                              <a:cs typeface="Times New Roman" panose="02020603050405020304" pitchFamily="18" charset="0"/>
                            </a:rPr>
                            <m:t>13 219 006 666,66 </m:t>
                          </m:r>
                        </m:num>
                        <m:den>
                          <m:r>
                            <a:rPr lang="es-ES" i="0">
                              <a:solidFill>
                                <a:srgbClr val="C00000"/>
                              </a:solidFill>
                              <a:latin typeface="Cambria Math" panose="02040503050406030204" pitchFamily="18" charset="0"/>
                              <a:ea typeface="Calibri" panose="020F0502020204030204" pitchFamily="34" charset="0"/>
                              <a:cs typeface="Times New Roman" panose="02020603050405020304" pitchFamily="18" charset="0"/>
                            </a:rPr>
                            <m:t>1200</m:t>
                          </m:r>
                        </m:den>
                      </m:f>
                    </m:oMath>
                  </m:oMathPara>
                </a14:m>
                <a:endParaRPr lang="es-ES" dirty="0">
                  <a:solidFill>
                    <a:srgbClr val="C00000"/>
                  </a:solidFill>
                  <a:latin typeface="Cambria Math" panose="02040503050406030204" pitchFamily="18" charset="0"/>
                  <a:ea typeface="Calibri" panose="020F0502020204030204" pitchFamily="34" charset="0"/>
                  <a:cs typeface="Times New Roman" panose="02020603050405020304" pitchFamily="18" charset="0"/>
                </a:endParaRPr>
              </a:p>
              <a:p>
                <a:endParaRPr lang="es-ES" i="1" dirty="0" smtClean="0">
                  <a:solidFill>
                    <a:srgbClr val="C00000"/>
                  </a:solidFill>
                  <a:latin typeface="Cambria Math" panose="02040503050406030204" pitchFamily="18" charset="0"/>
                  <a:ea typeface="Calibri" panose="020F0502020204030204" pitchFamily="34" charset="0"/>
                  <a:cs typeface="Times New Roman" panose="02020603050405020304" pitchFamily="18" charset="0"/>
                </a:endParaRPr>
              </a:p>
              <a:p>
                <a14:m>
                  <m:oMath xmlns:m="http://schemas.openxmlformats.org/officeDocument/2006/math">
                    <m:r>
                      <a:rPr lang="es-ES" b="0" i="0" smtClean="0">
                        <a:solidFill>
                          <a:srgbClr val="C00000"/>
                        </a:solidFill>
                        <a:latin typeface="Cambria Math" panose="02040503050406030204" pitchFamily="18" charset="0"/>
                        <a:ea typeface="Calibri" panose="020F0502020204030204" pitchFamily="34" charset="0"/>
                        <a:cs typeface="Times New Roman" panose="02020603050405020304" pitchFamily="18" charset="0"/>
                      </a:rPr>
                      <m:t>   </m:t>
                    </m:r>
                    <m:r>
                      <a:rPr lang="es-ES" b="0">
                        <a:solidFill>
                          <a:srgbClr val="C00000"/>
                        </a:solidFill>
                        <a:latin typeface="Cambria Math" panose="02040503050406030204" pitchFamily="18" charset="0"/>
                        <a:ea typeface="Calibri" panose="020F0502020204030204" pitchFamily="34" charset="0"/>
                        <a:cs typeface="Times New Roman" panose="02020603050405020304" pitchFamily="18" charset="0"/>
                      </a:rPr>
                      <m:t>=</m:t>
                    </m:r>
                    <m:r>
                      <a:rPr lang="es-ES" i="1">
                        <a:solidFill>
                          <a:srgbClr val="C00000"/>
                        </a:solidFill>
                        <a:latin typeface="Cambria Math" panose="02040503050406030204" pitchFamily="18" charset="0"/>
                        <a:ea typeface="Calibri" panose="020F0502020204030204" pitchFamily="34" charset="0"/>
                        <a:cs typeface="Times New Roman" panose="02020603050405020304" pitchFamily="18" charset="0"/>
                      </a:rPr>
                      <m:t>11</m:t>
                    </m:r>
                    <m:r>
                      <a:rPr lang="es-ES" b="0" i="1" smtClean="0">
                        <a:solidFill>
                          <a:srgbClr val="C00000"/>
                        </a:solidFill>
                        <a:latin typeface="Cambria Math" panose="02040503050406030204" pitchFamily="18" charset="0"/>
                        <a:ea typeface="Calibri" panose="020F0502020204030204" pitchFamily="34" charset="0"/>
                        <a:cs typeface="Times New Roman" panose="02020603050405020304" pitchFamily="18" charset="0"/>
                      </a:rPr>
                      <m:t> </m:t>
                    </m:r>
                    <m:r>
                      <a:rPr lang="es-ES" i="1">
                        <a:solidFill>
                          <a:srgbClr val="C00000"/>
                        </a:solidFill>
                        <a:latin typeface="Cambria Math" panose="02040503050406030204" pitchFamily="18" charset="0"/>
                        <a:ea typeface="Calibri" panose="020F0502020204030204" pitchFamily="34" charset="0"/>
                        <a:cs typeface="Times New Roman" panose="02020603050405020304" pitchFamily="18" charset="0"/>
                      </a:rPr>
                      <m:t>015</m:t>
                    </m:r>
                    <m:r>
                      <a:rPr lang="es-ES" b="0" i="1" smtClean="0">
                        <a:solidFill>
                          <a:srgbClr val="C00000"/>
                        </a:solidFill>
                        <a:latin typeface="Cambria Math" panose="02040503050406030204" pitchFamily="18" charset="0"/>
                        <a:ea typeface="Calibri" panose="020F0502020204030204" pitchFamily="34" charset="0"/>
                        <a:cs typeface="Times New Roman" panose="02020603050405020304" pitchFamily="18" charset="0"/>
                      </a:rPr>
                      <m:t> </m:t>
                    </m:r>
                    <m:r>
                      <a:rPr lang="es-ES" i="1">
                        <a:solidFill>
                          <a:srgbClr val="C00000"/>
                        </a:solidFill>
                        <a:latin typeface="Cambria Math" panose="02040503050406030204" pitchFamily="18" charset="0"/>
                        <a:ea typeface="Calibri" panose="020F0502020204030204" pitchFamily="34" charset="0"/>
                        <a:cs typeface="Times New Roman" panose="02020603050405020304" pitchFamily="18" charset="0"/>
                      </a:rPr>
                      <m:t>838,88</m:t>
                    </m:r>
                  </m:oMath>
                </a14:m>
                <a:r>
                  <a:rPr lang="es-CR" dirty="0" smtClean="0">
                    <a:solidFill>
                      <a:srgbClr val="C00000"/>
                    </a:solidFill>
                    <a:latin typeface="Century Gothic" panose="020B0502020202020204" pitchFamily="34" charset="0"/>
                    <a:ea typeface="Calibri" panose="020F0502020204030204" pitchFamily="34" charset="0"/>
                    <a:cs typeface="Times New Roman" panose="02020603050405020304" pitchFamily="18" charset="0"/>
                  </a:rPr>
                  <a:t>  </a:t>
                </a:r>
                <a:r>
                  <a:rPr lang="es-CR"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 </a:t>
                </a:r>
                <a:r>
                  <a:rPr lang="es-CR" dirty="0" smtClean="0">
                    <a:solidFill>
                      <a:srgbClr val="C00000"/>
                    </a:solidFill>
                    <a:latin typeface="Century Gothic" panose="020B0502020202020204" pitchFamily="34" charset="0"/>
                    <a:ea typeface="Calibri" panose="020F0502020204030204" pitchFamily="34" charset="0"/>
                    <a:cs typeface="Times New Roman" panose="02020603050405020304" pitchFamily="18" charset="0"/>
                  </a:rPr>
                  <a:t>11 015 839</a:t>
                </a:r>
                <a:endParaRPr lang="es-CR" dirty="0">
                  <a:solidFill>
                    <a:srgbClr val="C00000"/>
                  </a:solidFill>
                  <a:latin typeface="Century Gothic" panose="020B0502020202020204" pitchFamily="34" charset="0"/>
                  <a:ea typeface="Calibri" panose="020F0502020204030204" pitchFamily="34" charset="0"/>
                  <a:cs typeface="Times New Roman" panose="02020603050405020304" pitchFamily="18" charset="0"/>
                </a:endParaRPr>
              </a:p>
            </p:txBody>
          </p:sp>
        </mc:Choice>
        <mc:Fallback xmlns="">
          <p:sp>
            <p:nvSpPr>
              <p:cNvPr id="6" name="Rectángulo 5"/>
              <p:cNvSpPr>
                <a:spLocks noRot="1" noChangeAspect="1" noMove="1" noResize="1" noEditPoints="1" noAdjustHandles="1" noChangeArrowheads="1" noChangeShapeType="1" noTextEdit="1"/>
              </p:cNvSpPr>
              <p:nvPr/>
            </p:nvSpPr>
            <p:spPr>
              <a:xfrm>
                <a:off x="1125525" y="3186467"/>
                <a:ext cx="3482043" cy="1961178"/>
              </a:xfrm>
              <a:prstGeom prst="rect">
                <a:avLst/>
              </a:prstGeom>
              <a:blipFill>
                <a:blip r:embed="rId3"/>
                <a:stretch>
                  <a:fillRect r="-525" b="-4050"/>
                </a:stretch>
              </a:blipFill>
            </p:spPr>
            <p:txBody>
              <a:bodyPr/>
              <a:lstStyle/>
              <a:p>
                <a:r>
                  <a:rPr lang="es-CR">
                    <a:noFill/>
                  </a:rPr>
                  <a:t> </a:t>
                </a:r>
              </a:p>
            </p:txBody>
          </p:sp>
        </mc:Fallback>
      </mc:AlternateContent>
    </p:spTree>
    <p:extLst>
      <p:ext uri="{BB962C8B-B14F-4D97-AF65-F5344CB8AC3E}">
        <p14:creationId xmlns:p14="http://schemas.microsoft.com/office/powerpoint/2010/main" val="3507866834"/>
      </p:ext>
    </p:extLst>
  </p:cSld>
  <p:clrMapOvr>
    <a:masterClrMapping/>
  </p:clrMapOvr>
  <p:transition spd="slow">
    <p:wip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Rectángulo 11"/>
              <p:cNvSpPr/>
              <p:nvPr/>
            </p:nvSpPr>
            <p:spPr>
              <a:xfrm>
                <a:off x="753117" y="1548803"/>
                <a:ext cx="11249892" cy="1477328"/>
              </a:xfrm>
              <a:prstGeom prst="rect">
                <a:avLst/>
              </a:prstGeom>
            </p:spPr>
            <p:txBody>
              <a:bodyPr wrap="square">
                <a:spAutoFit/>
              </a:bodyPr>
              <a:lstStyle/>
              <a:p>
                <a:pPr lvl="0" algn="just">
                  <a:spcAft>
                    <a:spcPts val="0"/>
                  </a:spcAft>
                </a:pPr>
                <a:r>
                  <a:rPr lang="es-CR" b="1" dirty="0" smtClean="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4. Determinar K0 </a:t>
                </a:r>
                <a:r>
                  <a:rPr lang="es-CR" b="1"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de arranque</a:t>
                </a:r>
                <a:r>
                  <a:rPr lang="es-CR"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 escogemos al azar un número K0 entre 1 y k (utilizando los números aleatorios, sacar una bola de un bombo, entre otros</a:t>
                </a:r>
                <a:r>
                  <a:rPr lang="es-CR" dirty="0" smtClean="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a:t>
                </a:r>
              </a:p>
              <a:p>
                <a:pPr algn="just"/>
                <a:r>
                  <a:rPr lang="es-ES" dirty="0" smtClean="0">
                    <a:solidFill>
                      <a:srgbClr val="C00000"/>
                    </a:solidFill>
                    <a:latin typeface="Century Gothic" panose="020B0502020202020204" pitchFamily="34" charset="0"/>
                    <a:ea typeface="Calibri" panose="020F0502020204030204" pitchFamily="34" charset="0"/>
                    <a:cs typeface="Times New Roman" panose="02020603050405020304" pitchFamily="18" charset="0"/>
                  </a:rPr>
                  <a:t>K0 </a:t>
                </a:r>
                <a:r>
                  <a:rPr lang="es-ES"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 aleatorio entre 1 y </a:t>
                </a:r>
                <a:r>
                  <a:rPr lang="es-ES" dirty="0" smtClean="0">
                    <a:solidFill>
                      <a:srgbClr val="C00000"/>
                    </a:solidFill>
                    <a:latin typeface="Century Gothic" panose="020B0502020202020204" pitchFamily="34" charset="0"/>
                    <a:ea typeface="Calibri" panose="020F0502020204030204" pitchFamily="34" charset="0"/>
                    <a:cs typeface="Times New Roman" panose="02020603050405020304" pitchFamily="18" charset="0"/>
                  </a:rPr>
                  <a:t>(K= </a:t>
                </a:r>
                <a:r>
                  <a:rPr lang="es-CR" dirty="0" smtClean="0">
                    <a:solidFill>
                      <a:srgbClr val="C00000"/>
                    </a:solidFill>
                    <a:latin typeface="Century Gothic" panose="020B0502020202020204" pitchFamily="34" charset="0"/>
                    <a:ea typeface="Calibri" panose="020F0502020204030204" pitchFamily="34" charset="0"/>
                    <a:cs typeface="Times New Roman" panose="02020603050405020304" pitchFamily="18" charset="0"/>
                  </a:rPr>
                  <a:t>11 </a:t>
                </a:r>
                <a:r>
                  <a:rPr lang="es-CR"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015 839</a:t>
                </a:r>
                <a14:m>
                  <m:oMath xmlns:m="http://schemas.openxmlformats.org/officeDocument/2006/math">
                    <m:r>
                      <a:rPr lang="es-ES" b="0" i="1" smtClean="0">
                        <a:solidFill>
                          <a:srgbClr val="C00000"/>
                        </a:solidFill>
                        <a:latin typeface="Cambria Math" panose="02040503050406030204" pitchFamily="18" charset="0"/>
                        <a:ea typeface="Calibri" panose="020F0502020204030204" pitchFamily="34" charset="0"/>
                        <a:cs typeface="Times New Roman" panose="02020603050405020304" pitchFamily="18" charset="0"/>
                      </a:rPr>
                      <m:t>)</m:t>
                    </m:r>
                  </m:oMath>
                </a14:m>
                <a:endParaRPr lang="es-CR" dirty="0">
                  <a:solidFill>
                    <a:srgbClr val="C00000"/>
                  </a:solidFill>
                  <a:latin typeface="Century Gothic" panose="020B0502020202020204" pitchFamily="34" charset="0"/>
                  <a:ea typeface="Calibri" panose="020F0502020204030204" pitchFamily="34" charset="0"/>
                  <a:cs typeface="Times New Roman" panose="02020603050405020304" pitchFamily="18" charset="0"/>
                </a:endParaRPr>
              </a:p>
              <a:p>
                <a:pPr lvl="0" algn="just">
                  <a:spcAft>
                    <a:spcPts val="0"/>
                  </a:spcAft>
                </a:pPr>
                <a:endParaRPr lang="es-ES" dirty="0">
                  <a:solidFill>
                    <a:srgbClr val="C00000"/>
                  </a:solidFill>
                  <a:latin typeface="Century Gothic" panose="020B0502020202020204" pitchFamily="34" charset="0"/>
                  <a:ea typeface="Calibri" panose="020F0502020204030204" pitchFamily="34" charset="0"/>
                  <a:cs typeface="Times New Roman" panose="02020603050405020304" pitchFamily="18" charset="0"/>
                </a:endParaRPr>
              </a:p>
              <a:p>
                <a:pPr lvl="0" algn="just">
                  <a:spcAft>
                    <a:spcPts val="0"/>
                  </a:spcAft>
                </a:pPr>
                <a:r>
                  <a:rPr lang="es-ES" dirty="0" smtClean="0">
                    <a:solidFill>
                      <a:srgbClr val="C00000"/>
                    </a:solidFill>
                    <a:latin typeface="Century Gothic" panose="020B0502020202020204" pitchFamily="34" charset="0"/>
                    <a:ea typeface="Calibri" panose="020F0502020204030204" pitchFamily="34" charset="0"/>
                    <a:cs typeface="Times New Roman" panose="02020603050405020304" pitchFamily="18" charset="0"/>
                  </a:rPr>
                  <a:t>K0 </a:t>
                </a:r>
                <a:r>
                  <a:rPr lang="es-ES"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 </a:t>
                </a:r>
                <a:r>
                  <a:rPr lang="es-ES" dirty="0" smtClean="0">
                    <a:solidFill>
                      <a:srgbClr val="C00000"/>
                    </a:solidFill>
                    <a:latin typeface="Century Gothic" panose="020B0502020202020204" pitchFamily="34" charset="0"/>
                    <a:ea typeface="Calibri" panose="020F0502020204030204" pitchFamily="34" charset="0"/>
                    <a:cs typeface="Times New Roman" panose="02020603050405020304" pitchFamily="18" charset="0"/>
                  </a:rPr>
                  <a:t>10 564 901,00 </a:t>
                </a:r>
                <a:r>
                  <a:rPr lang="es-CR" dirty="0">
                    <a:latin typeface="Arial" panose="020B0604020202020204" pitchFamily="34" charset="0"/>
                    <a:ea typeface="Times New Roman" panose="02020603050405020304" pitchFamily="18" charset="0"/>
                    <a:cs typeface="Times New Roman" panose="02020603050405020304" pitchFamily="18" charset="0"/>
                  </a:rPr>
                  <a:t> </a:t>
                </a:r>
                <a:endParaRPr lang="es-CR" sz="1100" dirty="0">
                  <a:effectLst/>
                  <a:latin typeface="Garamond" panose="02020404030301010803" pitchFamily="18" charset="0"/>
                  <a:ea typeface="Times New Roman" panose="02020603050405020304" pitchFamily="18" charset="0"/>
                  <a:cs typeface="Times New Roman" panose="02020603050405020304" pitchFamily="18" charset="0"/>
                </a:endParaRPr>
              </a:p>
            </p:txBody>
          </p:sp>
        </mc:Choice>
        <mc:Fallback xmlns="">
          <p:sp>
            <p:nvSpPr>
              <p:cNvPr id="12" name="Rectángulo 11"/>
              <p:cNvSpPr>
                <a:spLocks noRot="1" noChangeAspect="1" noMove="1" noResize="1" noEditPoints="1" noAdjustHandles="1" noChangeArrowheads="1" noChangeShapeType="1" noTextEdit="1"/>
              </p:cNvSpPr>
              <p:nvPr/>
            </p:nvSpPr>
            <p:spPr>
              <a:xfrm>
                <a:off x="753117" y="1548803"/>
                <a:ext cx="11249892" cy="1477328"/>
              </a:xfrm>
              <a:prstGeom prst="rect">
                <a:avLst/>
              </a:prstGeom>
              <a:blipFill>
                <a:blip r:embed="rId2"/>
                <a:stretch>
                  <a:fillRect l="-488" t="-2066" r="-434" b="-4959"/>
                </a:stretch>
              </a:blipFill>
            </p:spPr>
            <p:txBody>
              <a:bodyPr/>
              <a:lstStyle/>
              <a:p>
                <a:r>
                  <a:rPr lang="es-CR">
                    <a:noFill/>
                  </a:rPr>
                  <a:t> </a:t>
                </a:r>
              </a:p>
            </p:txBody>
          </p:sp>
        </mc:Fallback>
      </mc:AlternateContent>
      <p:sp>
        <p:nvSpPr>
          <p:cNvPr id="5" name="Rectángulo 4"/>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smtClean="0"/>
              <a:t>        </a:t>
            </a:r>
            <a:r>
              <a:rPr lang="es-CR" sz="2400" dirty="0" smtClean="0">
                <a:latin typeface="Century Gothic" panose="020B0502020202020204" pitchFamily="34" charset="0"/>
              </a:rPr>
              <a:t>SELECCIÓN SISTEMÁTICA ACUMULADO O DE MONTOS</a:t>
            </a:r>
            <a:endParaRPr lang="es-CR" sz="2400" dirty="0">
              <a:latin typeface="Book Antiqua" panose="02040602050305030304" pitchFamily="18" charset="0"/>
            </a:endParaRPr>
          </a:p>
        </p:txBody>
      </p:sp>
      <p:sp>
        <p:nvSpPr>
          <p:cNvPr id="13" name="Rectángulo 12"/>
          <p:cNvSpPr/>
          <p:nvPr/>
        </p:nvSpPr>
        <p:spPr>
          <a:xfrm>
            <a:off x="753117" y="3412340"/>
            <a:ext cx="10556567" cy="3139321"/>
          </a:xfrm>
          <a:prstGeom prst="rect">
            <a:avLst/>
          </a:prstGeom>
        </p:spPr>
        <p:txBody>
          <a:bodyPr wrap="square">
            <a:spAutoFit/>
          </a:bodyPr>
          <a:lstStyle/>
          <a:p>
            <a:pPr algn="just">
              <a:spcAft>
                <a:spcPts val="0"/>
              </a:spcAft>
            </a:pPr>
            <a:r>
              <a:rPr lang="es-CR" b="1" dirty="0" smtClean="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5. Se </a:t>
            </a:r>
            <a:r>
              <a:rPr lang="es-CR" b="1"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determinan las partidas a seleccionar. </a:t>
            </a:r>
            <a:endParaRPr lang="es-CR" b="1" dirty="0" smtClean="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endParaRPr>
          </a:p>
          <a:p>
            <a:pPr algn="just">
              <a:spcAft>
                <a:spcPts val="0"/>
              </a:spcAft>
            </a:pPr>
            <a:r>
              <a:rPr lang="es-CR" dirty="0" smtClean="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Este </a:t>
            </a:r>
            <a:r>
              <a:rPr lang="es-CR"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método produce que los montos más grandes sean seleccionados con mayor probabilidad, y los más pequeños tengan con menor posibilidad para ser seleccionados.</a:t>
            </a:r>
          </a:p>
          <a:p>
            <a:pPr algn="just">
              <a:spcAft>
                <a:spcPts val="0"/>
              </a:spcAft>
            </a:pPr>
            <a:endParaRPr lang="es-ES" dirty="0" smtClean="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endParaRPr>
          </a:p>
          <a:p>
            <a:pPr lvl="0" algn="just">
              <a:spcAft>
                <a:spcPts val="0"/>
              </a:spcAft>
            </a:pPr>
            <a:r>
              <a:rPr lang="es-ES"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Primera selección = K0 = </a:t>
            </a:r>
            <a:r>
              <a:rPr lang="es-ES" b="1"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10 564 </a:t>
            </a:r>
            <a:r>
              <a:rPr lang="es-ES" b="1" dirty="0" smtClean="0">
                <a:solidFill>
                  <a:srgbClr val="C00000"/>
                </a:solidFill>
                <a:latin typeface="Century Gothic" panose="020B0502020202020204" pitchFamily="34" charset="0"/>
                <a:ea typeface="Calibri" panose="020F0502020204030204" pitchFamily="34" charset="0"/>
                <a:cs typeface="Times New Roman" panose="02020603050405020304" pitchFamily="18" charset="0"/>
              </a:rPr>
              <a:t>901</a:t>
            </a:r>
            <a:endParaRPr lang="es-ES" b="1" dirty="0">
              <a:solidFill>
                <a:srgbClr val="C00000"/>
              </a:solidFill>
              <a:latin typeface="Century Gothic" panose="020B0502020202020204" pitchFamily="34" charset="0"/>
              <a:ea typeface="Calibri" panose="020F0502020204030204" pitchFamily="34" charset="0"/>
              <a:cs typeface="Times New Roman" panose="02020603050405020304" pitchFamily="18" charset="0"/>
            </a:endParaRPr>
          </a:p>
          <a:p>
            <a:pPr algn="just"/>
            <a:r>
              <a:rPr lang="es-ES"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Segunda selección = K0 + K = 10 564 901,00 + </a:t>
            </a:r>
            <a:r>
              <a:rPr lang="es-CR"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11015839</a:t>
            </a:r>
            <a:r>
              <a:rPr lang="es-ES"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 = </a:t>
            </a:r>
            <a:r>
              <a:rPr lang="es-CR" b="1" dirty="0" smtClean="0">
                <a:solidFill>
                  <a:srgbClr val="C00000"/>
                </a:solidFill>
                <a:latin typeface="Century Gothic" panose="020B0502020202020204" pitchFamily="34" charset="0"/>
                <a:ea typeface="Calibri" panose="020F0502020204030204" pitchFamily="34" charset="0"/>
                <a:cs typeface="Times New Roman" panose="02020603050405020304" pitchFamily="18" charset="0"/>
              </a:rPr>
              <a:t>21 580 740</a:t>
            </a:r>
            <a:endParaRPr lang="es-ES" b="1" dirty="0">
              <a:solidFill>
                <a:srgbClr val="C00000"/>
              </a:solidFill>
              <a:latin typeface="Century Gothic" panose="020B0502020202020204" pitchFamily="34" charset="0"/>
              <a:ea typeface="Calibri" panose="020F0502020204030204" pitchFamily="34" charset="0"/>
              <a:cs typeface="Times New Roman" panose="02020603050405020304" pitchFamily="18" charset="0"/>
            </a:endParaRPr>
          </a:p>
          <a:p>
            <a:pPr algn="just"/>
            <a:r>
              <a:rPr lang="es-ES"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Tercera selección = K0 + 2k = 10 564 901,00 + (</a:t>
            </a:r>
            <a:r>
              <a:rPr lang="es-CR"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11015839 </a:t>
            </a:r>
            <a:r>
              <a:rPr lang="es-ES"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*2) = </a:t>
            </a:r>
            <a:r>
              <a:rPr lang="es-CR" b="1" dirty="0" smtClean="0">
                <a:solidFill>
                  <a:srgbClr val="C00000"/>
                </a:solidFill>
                <a:latin typeface="Century Gothic" panose="020B0502020202020204" pitchFamily="34" charset="0"/>
                <a:ea typeface="Calibri" panose="020F0502020204030204" pitchFamily="34" charset="0"/>
                <a:cs typeface="Times New Roman" panose="02020603050405020304" pitchFamily="18" charset="0"/>
              </a:rPr>
              <a:t>32 596 579</a:t>
            </a:r>
            <a:endParaRPr lang="es-CR" b="1" dirty="0">
              <a:solidFill>
                <a:srgbClr val="C00000"/>
              </a:solidFill>
              <a:latin typeface="Century Gothic" panose="020B0502020202020204" pitchFamily="34" charset="0"/>
              <a:ea typeface="Calibri" panose="020F0502020204030204" pitchFamily="34" charset="0"/>
              <a:cs typeface="Times New Roman" panose="02020603050405020304" pitchFamily="18" charset="0"/>
            </a:endParaRPr>
          </a:p>
          <a:p>
            <a:pPr algn="just"/>
            <a:r>
              <a:rPr lang="es-ES"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Cuarta selección = K0 + 3k = 10 564 901,00 + (</a:t>
            </a:r>
            <a:r>
              <a:rPr lang="es-CR"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11015839 </a:t>
            </a:r>
            <a:r>
              <a:rPr lang="es-ES"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*3) = </a:t>
            </a:r>
            <a:r>
              <a:rPr lang="es-CR" b="1" dirty="0" smtClean="0">
                <a:solidFill>
                  <a:srgbClr val="C00000"/>
                </a:solidFill>
                <a:latin typeface="Century Gothic" panose="020B0502020202020204" pitchFamily="34" charset="0"/>
                <a:ea typeface="Calibri" panose="020F0502020204030204" pitchFamily="34" charset="0"/>
                <a:cs typeface="Times New Roman" panose="02020603050405020304" pitchFamily="18" charset="0"/>
              </a:rPr>
              <a:t>43 612 418</a:t>
            </a:r>
            <a:endParaRPr lang="es-CR" b="1" dirty="0">
              <a:solidFill>
                <a:srgbClr val="C00000"/>
              </a:solidFill>
              <a:latin typeface="Century Gothic" panose="020B0502020202020204" pitchFamily="34" charset="0"/>
              <a:ea typeface="Calibri" panose="020F0502020204030204" pitchFamily="34" charset="0"/>
              <a:cs typeface="Times New Roman" panose="02020603050405020304" pitchFamily="18" charset="0"/>
            </a:endParaRPr>
          </a:p>
          <a:p>
            <a:pPr lvl="0" algn="just">
              <a:spcAft>
                <a:spcPts val="0"/>
              </a:spcAft>
            </a:pPr>
            <a:r>
              <a:rPr lang="es-ES" dirty="0" smtClean="0">
                <a:solidFill>
                  <a:srgbClr val="C00000"/>
                </a:solidFill>
                <a:latin typeface="Century Gothic" panose="020B0502020202020204" pitchFamily="34" charset="0"/>
                <a:ea typeface="Calibri" panose="020F0502020204030204" pitchFamily="34" charset="0"/>
                <a:cs typeface="Times New Roman" panose="02020603050405020304" pitchFamily="18" charset="0"/>
              </a:rPr>
              <a:t> </a:t>
            </a:r>
            <a:r>
              <a:rPr lang="es-ES"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 </a:t>
            </a:r>
          </a:p>
          <a:p>
            <a:pPr lvl="0" algn="just">
              <a:spcAft>
                <a:spcPts val="0"/>
              </a:spcAft>
            </a:pPr>
            <a:r>
              <a:rPr lang="es-ES" dirty="0" smtClean="0">
                <a:solidFill>
                  <a:srgbClr val="C00000"/>
                </a:solidFill>
                <a:latin typeface="Century Gothic" panose="020B0502020202020204" pitchFamily="34" charset="0"/>
                <a:ea typeface="Calibri" panose="020F0502020204030204" pitchFamily="34" charset="0"/>
                <a:cs typeface="Times New Roman" panose="02020603050405020304" pitchFamily="18" charset="0"/>
              </a:rPr>
              <a:t>y </a:t>
            </a:r>
            <a:r>
              <a:rPr lang="es-ES"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así hasta seleccionar los “n” elementos.</a:t>
            </a:r>
            <a:endParaRPr lang="es-CR" dirty="0">
              <a:solidFill>
                <a:srgbClr val="C00000"/>
              </a:solidFill>
              <a:latin typeface="Century Gothic" panose="020B0502020202020204" pitchFamily="34" charset="0"/>
              <a:ea typeface="Calibri" panose="020F0502020204030204" pitchFamily="34" charset="0"/>
              <a:cs typeface="Times New Roman" panose="02020603050405020304" pitchFamily="18" charset="0"/>
            </a:endParaRPr>
          </a:p>
          <a:p>
            <a:pPr algn="just">
              <a:spcAft>
                <a:spcPts val="0"/>
              </a:spcAft>
            </a:pPr>
            <a:endParaRPr lang="es-CR" dirty="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36595331"/>
      </p:ext>
    </p:extLst>
  </p:cSld>
  <p:clrMapOvr>
    <a:masterClrMapping/>
  </p:clrMapOvr>
  <p:transition spd="slow">
    <p:wip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smtClean="0"/>
              <a:t>        </a:t>
            </a:r>
            <a:r>
              <a:rPr lang="es-CR" sz="2400" dirty="0" smtClean="0">
                <a:latin typeface="Century Gothic" panose="020B0502020202020204" pitchFamily="34" charset="0"/>
              </a:rPr>
              <a:t>SELECCIÓN SISTEMÁTICA ACUMULADO O DE MONTOS</a:t>
            </a:r>
            <a:endParaRPr lang="es-CR" sz="2400" dirty="0">
              <a:latin typeface="Book Antiqua" panose="02040602050305030304" pitchFamily="18" charset="0"/>
            </a:endParaRPr>
          </a:p>
        </p:txBody>
      </p:sp>
      <p:sp>
        <p:nvSpPr>
          <p:cNvPr id="6" name="Rectángulo 5"/>
          <p:cNvSpPr/>
          <p:nvPr/>
        </p:nvSpPr>
        <p:spPr>
          <a:xfrm>
            <a:off x="358782" y="1601194"/>
            <a:ext cx="4475905" cy="369332"/>
          </a:xfrm>
          <a:prstGeom prst="rect">
            <a:avLst/>
          </a:prstGeom>
        </p:spPr>
        <p:txBody>
          <a:bodyPr wrap="none">
            <a:spAutoFit/>
          </a:bodyPr>
          <a:lstStyle/>
          <a:p>
            <a:r>
              <a:rPr lang="es-CR" b="1" dirty="0" smtClean="0">
                <a:solidFill>
                  <a:schemeClr val="tx1">
                    <a:lumMod val="75000"/>
                    <a:lumOff val="25000"/>
                  </a:schemeClr>
                </a:solidFill>
                <a:latin typeface="Century Gothic" panose="020B0502020202020204" pitchFamily="34" charset="0"/>
                <a:ea typeface="Calibri" panose="020F0502020204030204" pitchFamily="34" charset="0"/>
                <a:cs typeface="Times New Roman" panose="02020603050405020304" pitchFamily="18" charset="0"/>
              </a:rPr>
              <a:t>6. Seleccionar los casos determinados</a:t>
            </a:r>
            <a:endParaRPr lang="es-CR" dirty="0"/>
          </a:p>
        </p:txBody>
      </p:sp>
      <p:sp>
        <p:nvSpPr>
          <p:cNvPr id="4" name="Rectángulo 3"/>
          <p:cNvSpPr/>
          <p:nvPr/>
        </p:nvSpPr>
        <p:spPr>
          <a:xfrm>
            <a:off x="545431" y="2200507"/>
            <a:ext cx="6096000" cy="1754326"/>
          </a:xfrm>
          <a:prstGeom prst="rect">
            <a:avLst/>
          </a:prstGeom>
        </p:spPr>
        <p:txBody>
          <a:bodyPr>
            <a:spAutoFit/>
          </a:bodyPr>
          <a:lstStyle/>
          <a:p>
            <a:pPr lvl="0" algn="just">
              <a:spcAft>
                <a:spcPts val="0"/>
              </a:spcAft>
            </a:pPr>
            <a:r>
              <a:rPr lang="es-ES"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Primera selección </a:t>
            </a:r>
            <a:r>
              <a:rPr lang="es-ES" dirty="0" smtClean="0">
                <a:solidFill>
                  <a:srgbClr val="C00000"/>
                </a:solidFill>
                <a:latin typeface="Century Gothic" panose="020B0502020202020204" pitchFamily="34" charset="0"/>
                <a:ea typeface="Calibri" panose="020F0502020204030204" pitchFamily="34" charset="0"/>
                <a:cs typeface="Times New Roman" panose="02020603050405020304" pitchFamily="18" charset="0"/>
              </a:rPr>
              <a:t>= </a:t>
            </a:r>
            <a:r>
              <a:rPr lang="es-ES" b="1" dirty="0" smtClean="0">
                <a:solidFill>
                  <a:srgbClr val="C00000"/>
                </a:solidFill>
                <a:latin typeface="Century Gothic" panose="020B0502020202020204" pitchFamily="34" charset="0"/>
                <a:ea typeface="Calibri" panose="020F0502020204030204" pitchFamily="34" charset="0"/>
                <a:cs typeface="Times New Roman" panose="02020603050405020304" pitchFamily="18" charset="0"/>
              </a:rPr>
              <a:t>10 </a:t>
            </a:r>
            <a:r>
              <a:rPr lang="es-ES" b="1"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564 901</a:t>
            </a:r>
          </a:p>
          <a:p>
            <a:pPr algn="just"/>
            <a:r>
              <a:rPr lang="es-ES"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Segunda selección = </a:t>
            </a:r>
            <a:r>
              <a:rPr lang="es-ES" dirty="0" smtClean="0">
                <a:solidFill>
                  <a:srgbClr val="C00000"/>
                </a:solidFill>
                <a:latin typeface="Century Gothic" panose="020B0502020202020204" pitchFamily="34" charset="0"/>
                <a:ea typeface="Calibri" panose="020F0502020204030204" pitchFamily="34" charset="0"/>
                <a:cs typeface="Times New Roman" panose="02020603050405020304" pitchFamily="18" charset="0"/>
              </a:rPr>
              <a:t> </a:t>
            </a:r>
            <a:r>
              <a:rPr lang="es-CR" b="1"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21 580 740</a:t>
            </a:r>
            <a:endParaRPr lang="es-ES" b="1" dirty="0">
              <a:solidFill>
                <a:srgbClr val="C00000"/>
              </a:solidFill>
              <a:latin typeface="Century Gothic" panose="020B0502020202020204" pitchFamily="34" charset="0"/>
              <a:ea typeface="Calibri" panose="020F0502020204030204" pitchFamily="34" charset="0"/>
              <a:cs typeface="Times New Roman" panose="02020603050405020304" pitchFamily="18" charset="0"/>
            </a:endParaRPr>
          </a:p>
          <a:p>
            <a:pPr algn="just"/>
            <a:r>
              <a:rPr lang="es-ES"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Tercera selección </a:t>
            </a:r>
            <a:r>
              <a:rPr lang="es-ES" dirty="0" smtClean="0">
                <a:solidFill>
                  <a:srgbClr val="C00000"/>
                </a:solidFill>
                <a:latin typeface="Century Gothic" panose="020B0502020202020204" pitchFamily="34" charset="0"/>
                <a:ea typeface="Calibri" panose="020F0502020204030204" pitchFamily="34" charset="0"/>
                <a:cs typeface="Times New Roman" panose="02020603050405020304" pitchFamily="18" charset="0"/>
              </a:rPr>
              <a:t>= </a:t>
            </a:r>
            <a:r>
              <a:rPr lang="es-CR" b="1"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32 596 579</a:t>
            </a:r>
          </a:p>
          <a:p>
            <a:pPr algn="just"/>
            <a:r>
              <a:rPr lang="es-ES"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Cuarta selección = </a:t>
            </a:r>
            <a:r>
              <a:rPr lang="es-ES" dirty="0" smtClean="0">
                <a:solidFill>
                  <a:srgbClr val="C00000"/>
                </a:solidFill>
                <a:latin typeface="Century Gothic" panose="020B0502020202020204" pitchFamily="34" charset="0"/>
                <a:ea typeface="Calibri" panose="020F0502020204030204" pitchFamily="34" charset="0"/>
                <a:cs typeface="Times New Roman" panose="02020603050405020304" pitchFamily="18" charset="0"/>
              </a:rPr>
              <a:t> </a:t>
            </a:r>
            <a:r>
              <a:rPr lang="es-CR" b="1" dirty="0" smtClean="0">
                <a:solidFill>
                  <a:srgbClr val="C00000"/>
                </a:solidFill>
                <a:latin typeface="Century Gothic" panose="020B0502020202020204" pitchFamily="34" charset="0"/>
                <a:ea typeface="Calibri" panose="020F0502020204030204" pitchFamily="34" charset="0"/>
                <a:cs typeface="Times New Roman" panose="02020603050405020304" pitchFamily="18" charset="0"/>
              </a:rPr>
              <a:t>43 </a:t>
            </a:r>
            <a:r>
              <a:rPr lang="es-CR" b="1"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612 418</a:t>
            </a:r>
          </a:p>
          <a:p>
            <a:pPr lvl="0" algn="just">
              <a:spcAft>
                <a:spcPts val="0"/>
              </a:spcAft>
            </a:pPr>
            <a:r>
              <a:rPr lang="es-ES"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 …. </a:t>
            </a:r>
          </a:p>
          <a:p>
            <a:pPr lvl="0" algn="just">
              <a:spcAft>
                <a:spcPts val="0"/>
              </a:spcAft>
            </a:pPr>
            <a:r>
              <a:rPr lang="es-ES" dirty="0">
                <a:solidFill>
                  <a:srgbClr val="C00000"/>
                </a:solidFill>
                <a:latin typeface="Century Gothic" panose="020B0502020202020204" pitchFamily="34" charset="0"/>
                <a:ea typeface="Calibri" panose="020F0502020204030204" pitchFamily="34" charset="0"/>
                <a:cs typeface="Times New Roman" panose="02020603050405020304" pitchFamily="18" charset="0"/>
              </a:rPr>
              <a:t>y así hasta seleccionar los “n” elementos.</a:t>
            </a:r>
            <a:endParaRPr lang="es-CR" dirty="0"/>
          </a:p>
        </p:txBody>
      </p:sp>
      <p:pic>
        <p:nvPicPr>
          <p:cNvPr id="8" name="Imagen 7"/>
          <p:cNvPicPr>
            <a:picLocks noChangeAspect="1"/>
          </p:cNvPicPr>
          <p:nvPr/>
        </p:nvPicPr>
        <p:blipFill>
          <a:blip r:embed="rId2"/>
          <a:stretch>
            <a:fillRect/>
          </a:stretch>
        </p:blipFill>
        <p:spPr>
          <a:xfrm>
            <a:off x="5533273" y="1472707"/>
            <a:ext cx="6162675" cy="3209925"/>
          </a:xfrm>
          <a:prstGeom prst="rect">
            <a:avLst/>
          </a:prstGeom>
        </p:spPr>
      </p:pic>
      <p:sp>
        <p:nvSpPr>
          <p:cNvPr id="9" name="Rectángulo 8"/>
          <p:cNvSpPr/>
          <p:nvPr/>
        </p:nvSpPr>
        <p:spPr>
          <a:xfrm>
            <a:off x="358782" y="5971492"/>
            <a:ext cx="9163086" cy="369332"/>
          </a:xfrm>
          <a:prstGeom prst="rect">
            <a:avLst/>
          </a:prstGeom>
        </p:spPr>
        <p:txBody>
          <a:bodyPr wrap="none">
            <a:spAutoFit/>
          </a:bodyPr>
          <a:lstStyle/>
          <a:p>
            <a:r>
              <a:rPr lang="es-ES" b="1" dirty="0" smtClean="0">
                <a:solidFill>
                  <a:srgbClr val="C00000"/>
                </a:solidFill>
                <a:latin typeface="Century Gothic" panose="020B0502020202020204" pitchFamily="34" charset="0"/>
                <a:cs typeface="Times New Roman" panose="02020603050405020304" pitchFamily="18" charset="0"/>
              </a:rPr>
              <a:t>DUDA: </a:t>
            </a:r>
            <a:r>
              <a:rPr lang="es-ES" dirty="0" smtClean="0">
                <a:solidFill>
                  <a:srgbClr val="C00000"/>
                </a:solidFill>
                <a:latin typeface="Century Gothic" panose="020B0502020202020204" pitchFamily="34" charset="0"/>
                <a:cs typeface="Times New Roman" panose="02020603050405020304" pitchFamily="18" charset="0"/>
              </a:rPr>
              <a:t>DIVISION NO DEBERIA SER POR “n” ?? YA QUE DA SALTOS MUY PEQUEÑOS</a:t>
            </a:r>
          </a:p>
        </p:txBody>
      </p:sp>
    </p:spTree>
    <p:extLst>
      <p:ext uri="{BB962C8B-B14F-4D97-AF65-F5344CB8AC3E}">
        <p14:creationId xmlns:p14="http://schemas.microsoft.com/office/powerpoint/2010/main" val="2603413821"/>
      </p:ext>
    </p:extLst>
  </p:cSld>
  <p:clrMapOvr>
    <a:masterClrMapping/>
  </p:clrMapOvr>
  <p:transition spd="slow">
    <p:wip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CR"/>
          </a:p>
        </p:txBody>
      </p:sp>
      <p:sp>
        <p:nvSpPr>
          <p:cNvPr id="3" name="2 Marcador de contenido"/>
          <p:cNvSpPr>
            <a:spLocks noGrp="1"/>
          </p:cNvSpPr>
          <p:nvPr>
            <p:ph idx="1"/>
          </p:nvPr>
        </p:nvSpPr>
        <p:spPr/>
        <p:txBody>
          <a:bodyPr/>
          <a:lstStyle/>
          <a:p>
            <a:endParaRPr lang="es-CR"/>
          </a:p>
        </p:txBody>
      </p:sp>
      <p:pic>
        <p:nvPicPr>
          <p:cNvPr id="3074"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5249989"/>
      </p:ext>
    </p:extLst>
  </p:cSld>
  <p:clrMapOvr>
    <a:masterClrMapping/>
  </p:clrMapOvr>
  <p:transition spd="slow">
    <p:wip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244699" y="1825625"/>
            <a:ext cx="11822805" cy="1329699"/>
          </a:xfrm>
        </p:spPr>
        <p:txBody>
          <a:bodyPr>
            <a:normAutofit/>
          </a:bodyPr>
          <a:lstStyle/>
          <a:p>
            <a:pPr marL="0" indent="0" algn="ctr">
              <a:buNone/>
            </a:pPr>
            <a:r>
              <a:rPr lang="es-CR" sz="6600" dirty="0" smtClean="0"/>
              <a:t>FIN DEL ANÁLISIS CUANTITATIVO</a:t>
            </a:r>
            <a:endParaRPr lang="es-CR" sz="6600" dirty="0"/>
          </a:p>
        </p:txBody>
      </p:sp>
    </p:spTree>
    <p:extLst>
      <p:ext uri="{BB962C8B-B14F-4D97-AF65-F5344CB8AC3E}">
        <p14:creationId xmlns:p14="http://schemas.microsoft.com/office/powerpoint/2010/main" val="4270141975"/>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smtClean="0"/>
              <a:t>        </a:t>
            </a:r>
            <a:r>
              <a:rPr lang="es-CR" sz="3200" dirty="0" smtClean="0">
                <a:latin typeface="Century Gothic" panose="020B0502020202020204" pitchFamily="34" charset="0"/>
              </a:rPr>
              <a:t>ETAPAS A DEFINIR EN LA ENCUESTA</a:t>
            </a:r>
            <a:endParaRPr lang="es-CR" sz="3200" dirty="0">
              <a:solidFill>
                <a:schemeClr val="bg1"/>
              </a:solidFill>
              <a:latin typeface="Century Gothic" panose="020B0502020202020204" pitchFamily="34" charset="0"/>
            </a:endParaRPr>
          </a:p>
        </p:txBody>
      </p:sp>
      <p:sp>
        <p:nvSpPr>
          <p:cNvPr id="6" name="Rectángulo 5"/>
          <p:cNvSpPr/>
          <p:nvPr/>
        </p:nvSpPr>
        <p:spPr>
          <a:xfrm>
            <a:off x="657738" y="1525012"/>
            <a:ext cx="628657" cy="588758"/>
          </a:xfrm>
          <a:prstGeom prst="rect">
            <a:avLst/>
          </a:prstGeom>
          <a:solidFill>
            <a:srgbClr val="B9C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smtClean="0"/>
              <a:t>1</a:t>
            </a:r>
            <a:endParaRPr lang="es-CR" sz="3600" dirty="0"/>
          </a:p>
        </p:txBody>
      </p:sp>
      <p:sp>
        <p:nvSpPr>
          <p:cNvPr id="7" name="Rectángulo 6"/>
          <p:cNvSpPr/>
          <p:nvPr/>
        </p:nvSpPr>
        <p:spPr>
          <a:xfrm>
            <a:off x="657738" y="2179086"/>
            <a:ext cx="628657" cy="588758"/>
          </a:xfrm>
          <a:prstGeom prst="rect">
            <a:avLst/>
          </a:prstGeom>
          <a:solidFill>
            <a:srgbClr val="B9C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smtClean="0"/>
              <a:t>2</a:t>
            </a:r>
            <a:endParaRPr lang="es-CR" sz="3600" dirty="0"/>
          </a:p>
        </p:txBody>
      </p:sp>
      <p:sp>
        <p:nvSpPr>
          <p:cNvPr id="8" name="Rectángulo 7"/>
          <p:cNvSpPr/>
          <p:nvPr/>
        </p:nvSpPr>
        <p:spPr>
          <a:xfrm>
            <a:off x="657738" y="2806417"/>
            <a:ext cx="628657" cy="1196591"/>
          </a:xfrm>
          <a:prstGeom prst="rect">
            <a:avLst/>
          </a:prstGeom>
          <a:solidFill>
            <a:srgbClr val="B9C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smtClean="0"/>
              <a:t>3</a:t>
            </a:r>
            <a:endParaRPr lang="es-CR" sz="3600" dirty="0"/>
          </a:p>
        </p:txBody>
      </p:sp>
      <p:sp>
        <p:nvSpPr>
          <p:cNvPr id="9" name="Rectángulo 8"/>
          <p:cNvSpPr/>
          <p:nvPr/>
        </p:nvSpPr>
        <p:spPr>
          <a:xfrm>
            <a:off x="657738" y="4078078"/>
            <a:ext cx="628657" cy="1759175"/>
          </a:xfrm>
          <a:prstGeom prst="rect">
            <a:avLst/>
          </a:prstGeom>
          <a:solidFill>
            <a:srgbClr val="B9C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smtClean="0"/>
              <a:t>4</a:t>
            </a:r>
            <a:endParaRPr lang="es-CR" sz="3600" dirty="0"/>
          </a:p>
        </p:txBody>
      </p:sp>
      <p:sp>
        <p:nvSpPr>
          <p:cNvPr id="10" name="Rectángulo 9"/>
          <p:cNvSpPr/>
          <p:nvPr/>
        </p:nvSpPr>
        <p:spPr>
          <a:xfrm>
            <a:off x="657738" y="5916819"/>
            <a:ext cx="628657" cy="588758"/>
          </a:xfrm>
          <a:prstGeom prst="rect">
            <a:avLst/>
          </a:prstGeom>
          <a:solidFill>
            <a:srgbClr val="B9C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smtClean="0"/>
              <a:t>5</a:t>
            </a:r>
            <a:endParaRPr lang="es-CR" sz="3600" dirty="0"/>
          </a:p>
        </p:txBody>
      </p:sp>
      <p:sp>
        <p:nvSpPr>
          <p:cNvPr id="12" name="Rectángulo 11"/>
          <p:cNvSpPr/>
          <p:nvPr/>
        </p:nvSpPr>
        <p:spPr>
          <a:xfrm>
            <a:off x="1479609" y="1525012"/>
            <a:ext cx="4521142" cy="588758"/>
          </a:xfrm>
          <a:prstGeom prst="rect">
            <a:avLst/>
          </a:prstGeom>
          <a:solidFill>
            <a:srgbClr val="E1E6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R" sz="1600" dirty="0" smtClean="0">
                <a:solidFill>
                  <a:schemeClr val="tx1"/>
                </a:solidFill>
                <a:latin typeface="Century Gothic" panose="020B0502020202020204" pitchFamily="34" charset="0"/>
              </a:rPr>
              <a:t>Objetivos (generales y específicos)</a:t>
            </a:r>
            <a:endParaRPr lang="es-CR" sz="1600" dirty="0">
              <a:solidFill>
                <a:schemeClr val="tx1"/>
              </a:solidFill>
            </a:endParaRPr>
          </a:p>
        </p:txBody>
      </p:sp>
      <p:sp>
        <p:nvSpPr>
          <p:cNvPr id="13" name="Rectángulo 12"/>
          <p:cNvSpPr/>
          <p:nvPr/>
        </p:nvSpPr>
        <p:spPr>
          <a:xfrm>
            <a:off x="1479609" y="2168209"/>
            <a:ext cx="4521142" cy="588758"/>
          </a:xfrm>
          <a:prstGeom prst="rect">
            <a:avLst/>
          </a:prstGeom>
          <a:solidFill>
            <a:srgbClr val="E1E6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600" dirty="0">
                <a:solidFill>
                  <a:schemeClr val="tx1"/>
                </a:solidFill>
                <a:latin typeface="Century Gothic" panose="020B0502020202020204" pitchFamily="34" charset="0"/>
              </a:rPr>
              <a:t>Población que será muestreada (a veces es simple y en ocasiones no lo es) </a:t>
            </a:r>
          </a:p>
        </p:txBody>
      </p:sp>
      <p:sp>
        <p:nvSpPr>
          <p:cNvPr id="14" name="Rectángulo 13"/>
          <p:cNvSpPr/>
          <p:nvPr/>
        </p:nvSpPr>
        <p:spPr>
          <a:xfrm>
            <a:off x="1479609" y="2811426"/>
            <a:ext cx="4521142" cy="1205832"/>
          </a:xfrm>
          <a:prstGeom prst="rect">
            <a:avLst/>
          </a:prstGeom>
          <a:solidFill>
            <a:srgbClr val="E1E6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600" dirty="0" smtClean="0">
                <a:solidFill>
                  <a:schemeClr val="tx1"/>
                </a:solidFill>
                <a:latin typeface="Century Gothic" panose="020B0502020202020204" pitchFamily="34" charset="0"/>
              </a:rPr>
              <a:t>Definición </a:t>
            </a:r>
            <a:r>
              <a:rPr lang="es-MX" sz="1600" dirty="0">
                <a:solidFill>
                  <a:schemeClr val="tx1"/>
                </a:solidFill>
                <a:latin typeface="Century Gothic" panose="020B0502020202020204" pitchFamily="34" charset="0"/>
              </a:rPr>
              <a:t>de variables de la encuesta (especificar naturaleza de las características, categorías de clasificación, unidades para expresarlas) </a:t>
            </a:r>
          </a:p>
        </p:txBody>
      </p:sp>
      <p:sp>
        <p:nvSpPr>
          <p:cNvPr id="15" name="Rectángulo 14"/>
          <p:cNvSpPr/>
          <p:nvPr/>
        </p:nvSpPr>
        <p:spPr>
          <a:xfrm>
            <a:off x="1479609" y="4078078"/>
            <a:ext cx="4521142" cy="1759175"/>
          </a:xfrm>
          <a:prstGeom prst="rect">
            <a:avLst/>
          </a:prstGeom>
          <a:solidFill>
            <a:srgbClr val="E1E6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600" b="1" dirty="0">
                <a:solidFill>
                  <a:schemeClr val="tx1"/>
                </a:solidFill>
                <a:latin typeface="Century Gothic" panose="020B0502020202020204" pitchFamily="34" charset="0"/>
              </a:rPr>
              <a:t>Métodos de medición o recolección de datos  (medios a utilizar: </a:t>
            </a:r>
            <a:r>
              <a:rPr lang="es-MX" sz="1600" dirty="0">
                <a:solidFill>
                  <a:schemeClr val="tx1"/>
                </a:solidFill>
                <a:latin typeface="Century Gothic" panose="020B0502020202020204" pitchFamily="34" charset="0"/>
              </a:rPr>
              <a:t>entrevista cara a cara, auto-administrada, por internet, telefónica, correo,  etc.) (casos especiales, como por ejemplo, peso, talla y sangre, estudio de sal, encuestas de ingresos y gastos, etc.) </a:t>
            </a:r>
          </a:p>
        </p:txBody>
      </p:sp>
      <p:sp>
        <p:nvSpPr>
          <p:cNvPr id="16" name="Rectángulo 15"/>
          <p:cNvSpPr/>
          <p:nvPr/>
        </p:nvSpPr>
        <p:spPr>
          <a:xfrm>
            <a:off x="1479609" y="5912323"/>
            <a:ext cx="4521142" cy="588758"/>
          </a:xfrm>
          <a:prstGeom prst="rect">
            <a:avLst/>
          </a:prstGeom>
          <a:solidFill>
            <a:srgbClr val="E1E6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600" dirty="0">
                <a:solidFill>
                  <a:schemeClr val="tx1"/>
                </a:solidFill>
                <a:latin typeface="Century Gothic" panose="020B0502020202020204" pitchFamily="34" charset="0"/>
              </a:rPr>
              <a:t>Precisión deseada (se relaciona con los costos)</a:t>
            </a:r>
            <a:endParaRPr lang="es-CR" sz="1600" dirty="0">
              <a:solidFill>
                <a:schemeClr val="tx1"/>
              </a:solidFill>
              <a:latin typeface="Century Gothic" panose="020B0502020202020204" pitchFamily="34" charset="0"/>
            </a:endParaRPr>
          </a:p>
        </p:txBody>
      </p:sp>
      <p:sp>
        <p:nvSpPr>
          <p:cNvPr id="24" name="Rectángulo 23"/>
          <p:cNvSpPr/>
          <p:nvPr/>
        </p:nvSpPr>
        <p:spPr>
          <a:xfrm>
            <a:off x="6255296" y="1525012"/>
            <a:ext cx="628657" cy="775276"/>
          </a:xfrm>
          <a:prstGeom prst="rect">
            <a:avLst/>
          </a:prstGeom>
          <a:solidFill>
            <a:srgbClr val="B9C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smtClean="0"/>
              <a:t>6</a:t>
            </a:r>
            <a:endParaRPr lang="es-CR" sz="3600" dirty="0"/>
          </a:p>
        </p:txBody>
      </p:sp>
      <p:sp>
        <p:nvSpPr>
          <p:cNvPr id="25" name="Rectángulo 24"/>
          <p:cNvSpPr/>
          <p:nvPr/>
        </p:nvSpPr>
        <p:spPr>
          <a:xfrm>
            <a:off x="6255296" y="2403694"/>
            <a:ext cx="628657" cy="525244"/>
          </a:xfrm>
          <a:prstGeom prst="rect">
            <a:avLst/>
          </a:prstGeom>
          <a:solidFill>
            <a:srgbClr val="B9C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smtClean="0"/>
              <a:t>7</a:t>
            </a:r>
            <a:endParaRPr lang="es-CR" sz="3600" dirty="0"/>
          </a:p>
        </p:txBody>
      </p:sp>
      <p:sp>
        <p:nvSpPr>
          <p:cNvPr id="26" name="Rectángulo 25"/>
          <p:cNvSpPr/>
          <p:nvPr/>
        </p:nvSpPr>
        <p:spPr>
          <a:xfrm>
            <a:off x="6255296" y="3023247"/>
            <a:ext cx="628657" cy="607833"/>
          </a:xfrm>
          <a:prstGeom prst="rect">
            <a:avLst/>
          </a:prstGeom>
          <a:solidFill>
            <a:srgbClr val="B9C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smtClean="0"/>
              <a:t>8</a:t>
            </a:r>
            <a:endParaRPr lang="es-CR" sz="3600" dirty="0"/>
          </a:p>
        </p:txBody>
      </p:sp>
      <p:sp>
        <p:nvSpPr>
          <p:cNvPr id="27" name="Rectángulo 26"/>
          <p:cNvSpPr/>
          <p:nvPr/>
        </p:nvSpPr>
        <p:spPr>
          <a:xfrm>
            <a:off x="6255296" y="3725389"/>
            <a:ext cx="628657" cy="460849"/>
          </a:xfrm>
          <a:prstGeom prst="rect">
            <a:avLst/>
          </a:prstGeom>
          <a:solidFill>
            <a:srgbClr val="B9C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smtClean="0"/>
              <a:t>9</a:t>
            </a:r>
            <a:endParaRPr lang="es-CR" sz="3600" dirty="0"/>
          </a:p>
        </p:txBody>
      </p:sp>
      <p:sp>
        <p:nvSpPr>
          <p:cNvPr id="28" name="Rectángulo 27"/>
          <p:cNvSpPr/>
          <p:nvPr/>
        </p:nvSpPr>
        <p:spPr>
          <a:xfrm>
            <a:off x="6255296" y="4260944"/>
            <a:ext cx="628657" cy="496794"/>
          </a:xfrm>
          <a:prstGeom prst="rect">
            <a:avLst/>
          </a:prstGeom>
          <a:solidFill>
            <a:srgbClr val="B9C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200" dirty="0" smtClean="0"/>
              <a:t>10</a:t>
            </a:r>
            <a:endParaRPr lang="es-CR" sz="3200" dirty="0"/>
          </a:p>
        </p:txBody>
      </p:sp>
      <p:sp>
        <p:nvSpPr>
          <p:cNvPr id="29" name="Rectángulo 28"/>
          <p:cNvSpPr/>
          <p:nvPr/>
        </p:nvSpPr>
        <p:spPr>
          <a:xfrm>
            <a:off x="7077167" y="1525012"/>
            <a:ext cx="4521142" cy="775276"/>
          </a:xfrm>
          <a:prstGeom prst="rect">
            <a:avLst/>
          </a:prstGeom>
          <a:solidFill>
            <a:srgbClr val="E1E6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600" b="1" dirty="0">
                <a:solidFill>
                  <a:schemeClr val="tx1"/>
                </a:solidFill>
                <a:latin typeface="Century Gothic" panose="020B0502020202020204" pitchFamily="34" charset="0"/>
              </a:rPr>
              <a:t>Métodos de análisis </a:t>
            </a:r>
            <a:r>
              <a:rPr lang="es-MX" sz="1600" dirty="0">
                <a:solidFill>
                  <a:schemeClr val="tx1"/>
                </a:solidFill>
                <a:latin typeface="Century Gothic" panose="020B0502020202020204" pitchFamily="34" charset="0"/>
              </a:rPr>
              <a:t>(procedimientos para resumir resultados que puedan comprenderse y usarse)</a:t>
            </a:r>
            <a:endParaRPr lang="es-CR" sz="1600" dirty="0">
              <a:solidFill>
                <a:schemeClr val="tx1"/>
              </a:solidFill>
              <a:latin typeface="Century Gothic" panose="020B0502020202020204" pitchFamily="34" charset="0"/>
            </a:endParaRPr>
          </a:p>
        </p:txBody>
      </p:sp>
      <p:sp>
        <p:nvSpPr>
          <p:cNvPr id="30" name="Rectángulo 29"/>
          <p:cNvSpPr/>
          <p:nvPr/>
        </p:nvSpPr>
        <p:spPr>
          <a:xfrm>
            <a:off x="7077167" y="2392816"/>
            <a:ext cx="4521142" cy="536121"/>
          </a:xfrm>
          <a:prstGeom prst="rect">
            <a:avLst/>
          </a:prstGeom>
          <a:solidFill>
            <a:srgbClr val="E1E6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600" dirty="0">
                <a:solidFill>
                  <a:schemeClr val="tx1"/>
                </a:solidFill>
                <a:latin typeface="Century Gothic" panose="020B0502020202020204" pitchFamily="34" charset="0"/>
              </a:rPr>
              <a:t>Uso de los resultados de la encuesta</a:t>
            </a:r>
          </a:p>
        </p:txBody>
      </p:sp>
      <p:sp>
        <p:nvSpPr>
          <p:cNvPr id="31" name="Rectángulo 30"/>
          <p:cNvSpPr/>
          <p:nvPr/>
        </p:nvSpPr>
        <p:spPr>
          <a:xfrm>
            <a:off x="7077167" y="3025752"/>
            <a:ext cx="4521142" cy="602824"/>
          </a:xfrm>
          <a:prstGeom prst="rect">
            <a:avLst/>
          </a:prstGeom>
          <a:solidFill>
            <a:srgbClr val="E1E6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600" dirty="0">
                <a:solidFill>
                  <a:schemeClr val="tx1"/>
                </a:solidFill>
                <a:latin typeface="Century Gothic" panose="020B0502020202020204" pitchFamily="34" charset="0"/>
              </a:rPr>
              <a:t>Marco </a:t>
            </a:r>
            <a:r>
              <a:rPr lang="es-MX" sz="1600" dirty="0" smtClean="0">
                <a:solidFill>
                  <a:schemeClr val="tx1"/>
                </a:solidFill>
                <a:latin typeface="Century Gothic" panose="020B0502020202020204" pitchFamily="34" charset="0"/>
              </a:rPr>
              <a:t>muestral (</a:t>
            </a:r>
            <a:r>
              <a:rPr lang="es-MX" sz="1600" dirty="0">
                <a:solidFill>
                  <a:schemeClr val="tx1"/>
                </a:solidFill>
                <a:latin typeface="Century Gothic" panose="020B0502020202020204" pitchFamily="34" charset="0"/>
              </a:rPr>
              <a:t>contiene la población de estudio)</a:t>
            </a:r>
          </a:p>
        </p:txBody>
      </p:sp>
      <p:sp>
        <p:nvSpPr>
          <p:cNvPr id="32" name="Rectángulo 31"/>
          <p:cNvSpPr/>
          <p:nvPr/>
        </p:nvSpPr>
        <p:spPr>
          <a:xfrm>
            <a:off x="7077167" y="3714401"/>
            <a:ext cx="4521142" cy="471837"/>
          </a:xfrm>
          <a:prstGeom prst="rect">
            <a:avLst/>
          </a:prstGeom>
          <a:solidFill>
            <a:srgbClr val="E1E6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600" dirty="0">
                <a:solidFill>
                  <a:schemeClr val="tx1"/>
                </a:solidFill>
                <a:latin typeface="Century Gothic" panose="020B0502020202020204" pitchFamily="34" charset="0"/>
              </a:rPr>
              <a:t>Diseño de la muestra </a:t>
            </a:r>
          </a:p>
        </p:txBody>
      </p:sp>
      <p:sp>
        <p:nvSpPr>
          <p:cNvPr id="33" name="Rectángulo 32"/>
          <p:cNvSpPr/>
          <p:nvPr/>
        </p:nvSpPr>
        <p:spPr>
          <a:xfrm>
            <a:off x="7077167" y="4272062"/>
            <a:ext cx="4521142" cy="485675"/>
          </a:xfrm>
          <a:prstGeom prst="rect">
            <a:avLst/>
          </a:prstGeom>
          <a:solidFill>
            <a:srgbClr val="E1E6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600" dirty="0">
                <a:solidFill>
                  <a:schemeClr val="tx1"/>
                </a:solidFill>
                <a:latin typeface="Century Gothic" panose="020B0502020202020204" pitchFamily="34" charset="0"/>
              </a:rPr>
              <a:t>Estudio </a:t>
            </a:r>
            <a:r>
              <a:rPr lang="es-MX" sz="1600" dirty="0" smtClean="0">
                <a:solidFill>
                  <a:schemeClr val="tx1"/>
                </a:solidFill>
                <a:latin typeface="Century Gothic" panose="020B0502020202020204" pitchFamily="34" charset="0"/>
              </a:rPr>
              <a:t>piloto</a:t>
            </a:r>
            <a:endParaRPr lang="es-MX" sz="1600" dirty="0">
              <a:solidFill>
                <a:schemeClr val="tx1"/>
              </a:solidFill>
              <a:latin typeface="Century Gothic" panose="020B0502020202020204" pitchFamily="34" charset="0"/>
            </a:endParaRPr>
          </a:p>
        </p:txBody>
      </p:sp>
      <p:sp>
        <p:nvSpPr>
          <p:cNvPr id="34" name="Rectángulo 33"/>
          <p:cNvSpPr/>
          <p:nvPr/>
        </p:nvSpPr>
        <p:spPr>
          <a:xfrm>
            <a:off x="6255296" y="4832443"/>
            <a:ext cx="628657" cy="496794"/>
          </a:xfrm>
          <a:prstGeom prst="rect">
            <a:avLst/>
          </a:prstGeom>
          <a:solidFill>
            <a:srgbClr val="B9C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200" dirty="0" smtClean="0"/>
              <a:t>11</a:t>
            </a:r>
            <a:endParaRPr lang="es-CR" sz="3200" dirty="0"/>
          </a:p>
        </p:txBody>
      </p:sp>
      <p:sp>
        <p:nvSpPr>
          <p:cNvPr id="35" name="Rectángulo 34"/>
          <p:cNvSpPr/>
          <p:nvPr/>
        </p:nvSpPr>
        <p:spPr>
          <a:xfrm>
            <a:off x="7077167" y="4843561"/>
            <a:ext cx="4521142" cy="485675"/>
          </a:xfrm>
          <a:prstGeom prst="rect">
            <a:avLst/>
          </a:prstGeom>
          <a:solidFill>
            <a:srgbClr val="E1E6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600" dirty="0" smtClean="0">
                <a:solidFill>
                  <a:schemeClr val="tx1"/>
                </a:solidFill>
                <a:latin typeface="Century Gothic" panose="020B0502020202020204" pitchFamily="34" charset="0"/>
              </a:rPr>
              <a:t>Organización </a:t>
            </a:r>
            <a:r>
              <a:rPr lang="es-MX" sz="1600" dirty="0">
                <a:solidFill>
                  <a:schemeClr val="tx1"/>
                </a:solidFill>
                <a:latin typeface="Century Gothic" panose="020B0502020202020204" pitchFamily="34" charset="0"/>
              </a:rPr>
              <a:t>y ejecución del trabajo de campo</a:t>
            </a:r>
          </a:p>
        </p:txBody>
      </p:sp>
      <p:sp>
        <p:nvSpPr>
          <p:cNvPr id="36" name="Rectángulo 35"/>
          <p:cNvSpPr/>
          <p:nvPr/>
        </p:nvSpPr>
        <p:spPr>
          <a:xfrm>
            <a:off x="6255296" y="5392824"/>
            <a:ext cx="628657" cy="496794"/>
          </a:xfrm>
          <a:prstGeom prst="rect">
            <a:avLst/>
          </a:prstGeom>
          <a:solidFill>
            <a:srgbClr val="B9C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200" dirty="0" smtClean="0"/>
              <a:t>12</a:t>
            </a:r>
            <a:endParaRPr lang="es-CR" sz="3200" dirty="0"/>
          </a:p>
        </p:txBody>
      </p:sp>
      <p:sp>
        <p:nvSpPr>
          <p:cNvPr id="37" name="Rectángulo 36"/>
          <p:cNvSpPr/>
          <p:nvPr/>
        </p:nvSpPr>
        <p:spPr>
          <a:xfrm>
            <a:off x="7077167" y="5403942"/>
            <a:ext cx="4521142" cy="485675"/>
          </a:xfrm>
          <a:prstGeom prst="rect">
            <a:avLst/>
          </a:prstGeom>
          <a:solidFill>
            <a:srgbClr val="E1E6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600" dirty="0">
                <a:solidFill>
                  <a:schemeClr val="tx1"/>
                </a:solidFill>
                <a:latin typeface="Century Gothic" panose="020B0502020202020204" pitchFamily="34" charset="0"/>
              </a:rPr>
              <a:t>Crítica</a:t>
            </a:r>
          </a:p>
        </p:txBody>
      </p:sp>
      <p:sp>
        <p:nvSpPr>
          <p:cNvPr id="38" name="Rectángulo 37"/>
          <p:cNvSpPr/>
          <p:nvPr/>
        </p:nvSpPr>
        <p:spPr>
          <a:xfrm>
            <a:off x="6255296" y="5942087"/>
            <a:ext cx="628657" cy="496794"/>
          </a:xfrm>
          <a:prstGeom prst="rect">
            <a:avLst/>
          </a:prstGeom>
          <a:solidFill>
            <a:srgbClr val="B9C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200" dirty="0" smtClean="0"/>
              <a:t>13</a:t>
            </a:r>
            <a:endParaRPr lang="es-CR" sz="3200" dirty="0"/>
          </a:p>
        </p:txBody>
      </p:sp>
      <p:sp>
        <p:nvSpPr>
          <p:cNvPr id="39" name="Rectángulo 38"/>
          <p:cNvSpPr/>
          <p:nvPr/>
        </p:nvSpPr>
        <p:spPr>
          <a:xfrm>
            <a:off x="7077167" y="5953205"/>
            <a:ext cx="4521142" cy="485675"/>
          </a:xfrm>
          <a:prstGeom prst="rect">
            <a:avLst/>
          </a:prstGeom>
          <a:solidFill>
            <a:srgbClr val="E1E6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600" dirty="0" smtClean="0">
                <a:solidFill>
                  <a:schemeClr val="tx1"/>
                </a:solidFill>
                <a:latin typeface="Century Gothic" panose="020B0502020202020204" pitchFamily="34" charset="0"/>
              </a:rPr>
              <a:t>Programa </a:t>
            </a:r>
            <a:r>
              <a:rPr lang="es-MX" sz="1600" dirty="0">
                <a:solidFill>
                  <a:schemeClr val="tx1"/>
                </a:solidFill>
                <a:latin typeface="Century Gothic" panose="020B0502020202020204" pitchFamily="34" charset="0"/>
              </a:rPr>
              <a:t>de entrada de datos </a:t>
            </a:r>
          </a:p>
        </p:txBody>
      </p:sp>
    </p:spTree>
    <p:extLst>
      <p:ext uri="{BB962C8B-B14F-4D97-AF65-F5344CB8AC3E}">
        <p14:creationId xmlns:p14="http://schemas.microsoft.com/office/powerpoint/2010/main" val="420234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2" grpId="0" animBg="1"/>
      <p:bldP spid="13" grpId="0" animBg="1"/>
      <p:bldP spid="14" grpId="0" animBg="1"/>
      <p:bldP spid="15" grpId="0" animBg="1"/>
      <p:bldP spid="16"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smtClean="0"/>
              <a:t>        </a:t>
            </a:r>
            <a:r>
              <a:rPr lang="es-CR" sz="3200" dirty="0" smtClean="0">
                <a:latin typeface="Century Gothic" panose="020B0502020202020204" pitchFamily="34" charset="0"/>
              </a:rPr>
              <a:t>ETAPAS A DEFINIR EN LA ENCUESTA</a:t>
            </a:r>
            <a:endParaRPr lang="es-CR" sz="3200" dirty="0">
              <a:solidFill>
                <a:schemeClr val="bg1"/>
              </a:solidFill>
              <a:latin typeface="Century Gothic" panose="020B0502020202020204" pitchFamily="34" charset="0"/>
            </a:endParaRPr>
          </a:p>
        </p:txBody>
      </p:sp>
      <p:sp>
        <p:nvSpPr>
          <p:cNvPr id="5" name="Rectángulo 4"/>
          <p:cNvSpPr/>
          <p:nvPr/>
        </p:nvSpPr>
        <p:spPr>
          <a:xfrm>
            <a:off x="657738" y="1525012"/>
            <a:ext cx="628657" cy="588758"/>
          </a:xfrm>
          <a:prstGeom prst="rect">
            <a:avLst/>
          </a:prstGeom>
          <a:solidFill>
            <a:srgbClr val="B9C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200" dirty="0" smtClean="0"/>
              <a:t>14</a:t>
            </a:r>
            <a:endParaRPr lang="es-CR" sz="3200" dirty="0"/>
          </a:p>
        </p:txBody>
      </p:sp>
      <p:sp>
        <p:nvSpPr>
          <p:cNvPr id="6" name="Rectángulo 5"/>
          <p:cNvSpPr/>
          <p:nvPr/>
        </p:nvSpPr>
        <p:spPr>
          <a:xfrm>
            <a:off x="657738" y="2179086"/>
            <a:ext cx="628657" cy="588758"/>
          </a:xfrm>
          <a:prstGeom prst="rect">
            <a:avLst/>
          </a:prstGeom>
          <a:solidFill>
            <a:srgbClr val="B9C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200" dirty="0" smtClean="0"/>
              <a:t>15</a:t>
            </a:r>
            <a:endParaRPr lang="es-CR" sz="3200" dirty="0"/>
          </a:p>
        </p:txBody>
      </p:sp>
      <p:sp>
        <p:nvSpPr>
          <p:cNvPr id="7" name="Rectángulo 6"/>
          <p:cNvSpPr/>
          <p:nvPr/>
        </p:nvSpPr>
        <p:spPr>
          <a:xfrm>
            <a:off x="657738" y="2847411"/>
            <a:ext cx="628657" cy="695890"/>
          </a:xfrm>
          <a:prstGeom prst="rect">
            <a:avLst/>
          </a:prstGeom>
          <a:solidFill>
            <a:srgbClr val="B9C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200" dirty="0" smtClean="0"/>
              <a:t>16</a:t>
            </a:r>
            <a:endParaRPr lang="es-CR" sz="3200" dirty="0"/>
          </a:p>
        </p:txBody>
      </p:sp>
      <p:sp>
        <p:nvSpPr>
          <p:cNvPr id="8" name="Rectángulo 7"/>
          <p:cNvSpPr/>
          <p:nvPr/>
        </p:nvSpPr>
        <p:spPr>
          <a:xfrm>
            <a:off x="657737" y="3622869"/>
            <a:ext cx="628657" cy="620519"/>
          </a:xfrm>
          <a:prstGeom prst="rect">
            <a:avLst/>
          </a:prstGeom>
          <a:solidFill>
            <a:srgbClr val="B9C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200" dirty="0" smtClean="0"/>
              <a:t>17</a:t>
            </a:r>
            <a:endParaRPr lang="es-CR" sz="3200" dirty="0"/>
          </a:p>
        </p:txBody>
      </p:sp>
      <p:sp>
        <p:nvSpPr>
          <p:cNvPr id="9" name="Rectángulo 8"/>
          <p:cNvSpPr/>
          <p:nvPr/>
        </p:nvSpPr>
        <p:spPr>
          <a:xfrm>
            <a:off x="657737" y="4322956"/>
            <a:ext cx="628657" cy="588758"/>
          </a:xfrm>
          <a:prstGeom prst="rect">
            <a:avLst/>
          </a:prstGeom>
          <a:solidFill>
            <a:srgbClr val="B9C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200" dirty="0" smtClean="0"/>
              <a:t>18</a:t>
            </a:r>
            <a:endParaRPr lang="es-CR" sz="3200" dirty="0"/>
          </a:p>
        </p:txBody>
      </p:sp>
      <p:sp>
        <p:nvSpPr>
          <p:cNvPr id="10" name="Rectángulo 9"/>
          <p:cNvSpPr/>
          <p:nvPr/>
        </p:nvSpPr>
        <p:spPr>
          <a:xfrm>
            <a:off x="1479609" y="1525012"/>
            <a:ext cx="4521142" cy="588758"/>
          </a:xfrm>
          <a:prstGeom prst="rect">
            <a:avLst/>
          </a:prstGeom>
          <a:solidFill>
            <a:srgbClr val="E1E6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R" sz="1600" dirty="0" smtClean="0">
                <a:solidFill>
                  <a:schemeClr val="tx1"/>
                </a:solidFill>
                <a:latin typeface="Century Gothic" panose="020B0502020202020204" pitchFamily="34" charset="0"/>
              </a:rPr>
              <a:t>Digitación </a:t>
            </a:r>
            <a:endParaRPr lang="es-CR" sz="1600" dirty="0">
              <a:solidFill>
                <a:schemeClr val="tx1"/>
              </a:solidFill>
            </a:endParaRPr>
          </a:p>
        </p:txBody>
      </p:sp>
      <p:sp>
        <p:nvSpPr>
          <p:cNvPr id="11" name="Rectángulo 10"/>
          <p:cNvSpPr/>
          <p:nvPr/>
        </p:nvSpPr>
        <p:spPr>
          <a:xfrm>
            <a:off x="1479609" y="2168209"/>
            <a:ext cx="4521142" cy="588758"/>
          </a:xfrm>
          <a:prstGeom prst="rect">
            <a:avLst/>
          </a:prstGeom>
          <a:solidFill>
            <a:srgbClr val="E1E6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600" dirty="0" smtClean="0">
                <a:solidFill>
                  <a:schemeClr val="tx1"/>
                </a:solidFill>
                <a:latin typeface="Century Gothic" panose="020B0502020202020204" pitchFamily="34" charset="0"/>
              </a:rPr>
              <a:t>Verificación </a:t>
            </a:r>
            <a:endParaRPr lang="es-MX" sz="1600" dirty="0">
              <a:solidFill>
                <a:schemeClr val="tx1"/>
              </a:solidFill>
              <a:latin typeface="Century Gothic" panose="020B0502020202020204" pitchFamily="34" charset="0"/>
            </a:endParaRPr>
          </a:p>
        </p:txBody>
      </p:sp>
      <p:sp>
        <p:nvSpPr>
          <p:cNvPr id="12" name="Rectángulo 11"/>
          <p:cNvSpPr/>
          <p:nvPr/>
        </p:nvSpPr>
        <p:spPr>
          <a:xfrm>
            <a:off x="1479609" y="2811426"/>
            <a:ext cx="4521142" cy="731875"/>
          </a:xfrm>
          <a:prstGeom prst="rect">
            <a:avLst/>
          </a:prstGeom>
          <a:solidFill>
            <a:srgbClr val="E1E6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600" dirty="0" smtClean="0">
                <a:solidFill>
                  <a:schemeClr val="tx1"/>
                </a:solidFill>
                <a:latin typeface="Century Gothic" panose="020B0502020202020204" pitchFamily="34" charset="0"/>
              </a:rPr>
              <a:t>Tabulación</a:t>
            </a:r>
            <a:endParaRPr lang="es-MX" sz="1600" dirty="0">
              <a:solidFill>
                <a:schemeClr val="tx1"/>
              </a:solidFill>
              <a:latin typeface="Century Gothic" panose="020B0502020202020204" pitchFamily="34" charset="0"/>
            </a:endParaRPr>
          </a:p>
        </p:txBody>
      </p:sp>
      <p:sp>
        <p:nvSpPr>
          <p:cNvPr id="13" name="Rectángulo 12"/>
          <p:cNvSpPr/>
          <p:nvPr/>
        </p:nvSpPr>
        <p:spPr>
          <a:xfrm>
            <a:off x="1479609" y="3641636"/>
            <a:ext cx="4521142" cy="601752"/>
          </a:xfrm>
          <a:prstGeom prst="rect">
            <a:avLst/>
          </a:prstGeom>
          <a:solidFill>
            <a:srgbClr val="E1E6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600" dirty="0" smtClean="0">
                <a:solidFill>
                  <a:schemeClr val="tx1"/>
                </a:solidFill>
                <a:latin typeface="Century Gothic" panose="020B0502020202020204" pitchFamily="34" charset="0"/>
              </a:rPr>
              <a:t>Análisis</a:t>
            </a:r>
            <a:endParaRPr lang="es-MX" sz="1600" dirty="0">
              <a:solidFill>
                <a:schemeClr val="tx1"/>
              </a:solidFill>
              <a:latin typeface="Century Gothic" panose="020B0502020202020204" pitchFamily="34" charset="0"/>
            </a:endParaRPr>
          </a:p>
        </p:txBody>
      </p:sp>
      <p:sp>
        <p:nvSpPr>
          <p:cNvPr id="14" name="Rectángulo 13"/>
          <p:cNvSpPr/>
          <p:nvPr/>
        </p:nvSpPr>
        <p:spPr>
          <a:xfrm>
            <a:off x="1479609" y="4322956"/>
            <a:ext cx="4521142" cy="588758"/>
          </a:xfrm>
          <a:prstGeom prst="rect">
            <a:avLst/>
          </a:prstGeom>
          <a:solidFill>
            <a:srgbClr val="E1E6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600" dirty="0" smtClean="0">
                <a:solidFill>
                  <a:schemeClr val="tx1"/>
                </a:solidFill>
                <a:latin typeface="Century Gothic" panose="020B0502020202020204" pitchFamily="34" charset="0"/>
              </a:rPr>
              <a:t>Redacción de informe</a:t>
            </a:r>
            <a:endParaRPr lang="es-CR" sz="1600"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897370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Content Placeholder 2"/>
          <p:cNvSpPr txBox="1">
            <a:spLocks/>
          </p:cNvSpPr>
          <p:nvPr/>
        </p:nvSpPr>
        <p:spPr>
          <a:xfrm>
            <a:off x="0" y="1162594"/>
            <a:ext cx="2711811" cy="5695406"/>
          </a:xfrm>
          <a:prstGeom prst="rect">
            <a:avLst/>
          </a:prstGeom>
          <a:solidFill>
            <a:srgbClr val="C00000"/>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R" sz="2000" b="1" dirty="0" smtClean="0"/>
          </a:p>
          <a:p>
            <a:pPr marL="0" indent="0">
              <a:buFont typeface="Arial" panose="020B0604020202020204" pitchFamily="34" charset="0"/>
              <a:buNone/>
            </a:pPr>
            <a:endParaRPr lang="es-CR" sz="2000" dirty="0"/>
          </a:p>
        </p:txBody>
      </p:sp>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smtClean="0"/>
              <a:t>        </a:t>
            </a:r>
            <a:r>
              <a:rPr lang="es-CR" sz="3200" dirty="0" smtClean="0">
                <a:latin typeface="Century Gothic" panose="020B0502020202020204" pitchFamily="34" charset="0"/>
              </a:rPr>
              <a:t>CONCEPTOS BÁSICOS Y DEFINICIONES</a:t>
            </a:r>
            <a:endParaRPr lang="es-CR" sz="3200" dirty="0">
              <a:solidFill>
                <a:schemeClr val="bg1"/>
              </a:solidFill>
              <a:latin typeface="Century Gothic" panose="020B0502020202020204" pitchFamily="34" charset="0"/>
            </a:endParaRPr>
          </a:p>
        </p:txBody>
      </p:sp>
      <p:sp>
        <p:nvSpPr>
          <p:cNvPr id="55" name="Rectángulo 54"/>
          <p:cNvSpPr/>
          <p:nvPr/>
        </p:nvSpPr>
        <p:spPr>
          <a:xfrm>
            <a:off x="365837" y="2286559"/>
            <a:ext cx="2278810" cy="1200329"/>
          </a:xfrm>
          <a:prstGeom prst="rect">
            <a:avLst/>
          </a:prstGeom>
        </p:spPr>
        <p:txBody>
          <a:bodyPr wrap="square">
            <a:spAutoFit/>
          </a:bodyPr>
          <a:lstStyle/>
          <a:p>
            <a:r>
              <a:rPr lang="es-CR" b="1" dirty="0" smtClean="0">
                <a:solidFill>
                  <a:schemeClr val="bg1"/>
                </a:solidFill>
                <a:latin typeface="Century Gothic" panose="020B0502020202020204" pitchFamily="34" charset="0"/>
              </a:rPr>
              <a:t>Elemento, unidad de estudio, unidad de análisis o unidad elemental </a:t>
            </a:r>
          </a:p>
        </p:txBody>
      </p:sp>
      <p:sp>
        <p:nvSpPr>
          <p:cNvPr id="56" name="Rectángulo 55"/>
          <p:cNvSpPr/>
          <p:nvPr/>
        </p:nvSpPr>
        <p:spPr>
          <a:xfrm>
            <a:off x="455631" y="1429819"/>
            <a:ext cx="873957" cy="830997"/>
          </a:xfrm>
          <a:prstGeom prst="rect">
            <a:avLst/>
          </a:prstGeom>
        </p:spPr>
        <p:txBody>
          <a:bodyPr wrap="none">
            <a:spAutoFit/>
          </a:bodyPr>
          <a:lstStyle/>
          <a:p>
            <a:pPr algn="ctr"/>
            <a:r>
              <a:rPr lang="es-CR" sz="4800" b="1" dirty="0" smtClean="0">
                <a:solidFill>
                  <a:schemeClr val="bg1"/>
                </a:solidFill>
                <a:latin typeface="Century Gothic" panose="020B0502020202020204" pitchFamily="34" charset="0"/>
              </a:rPr>
              <a:t>01</a:t>
            </a:r>
            <a:endParaRPr lang="es-CR" sz="1200" b="1" dirty="0">
              <a:solidFill>
                <a:schemeClr val="bg1"/>
              </a:solidFill>
              <a:latin typeface="Century Gothic" panose="020B0502020202020204" pitchFamily="34" charset="0"/>
            </a:endParaRPr>
          </a:p>
        </p:txBody>
      </p:sp>
      <p:sp>
        <p:nvSpPr>
          <p:cNvPr id="2" name="Rectángulo 1"/>
          <p:cNvSpPr/>
          <p:nvPr/>
        </p:nvSpPr>
        <p:spPr>
          <a:xfrm>
            <a:off x="137649" y="3836406"/>
            <a:ext cx="2383878" cy="2554545"/>
          </a:xfrm>
          <a:prstGeom prst="rect">
            <a:avLst/>
          </a:prstGeom>
        </p:spPr>
        <p:txBody>
          <a:bodyPr wrap="square">
            <a:spAutoFit/>
          </a:bodyPr>
          <a:lstStyle/>
          <a:p>
            <a:pPr marL="285750" indent="-285750">
              <a:buFont typeface="Arial" panose="020B0604020202020204" pitchFamily="34" charset="0"/>
              <a:buChar char="•"/>
            </a:pPr>
            <a:r>
              <a:rPr lang="es-MX" sz="1600" dirty="0">
                <a:solidFill>
                  <a:schemeClr val="bg1"/>
                </a:solidFill>
                <a:latin typeface="Century Gothic" panose="020B0502020202020204" pitchFamily="34" charset="0"/>
              </a:rPr>
              <a:t>U</a:t>
            </a:r>
            <a:r>
              <a:rPr lang="es-MX" sz="1600" dirty="0" smtClean="0">
                <a:solidFill>
                  <a:schemeClr val="bg1"/>
                </a:solidFill>
                <a:latin typeface="Century Gothic" panose="020B0502020202020204" pitchFamily="34" charset="0"/>
              </a:rPr>
              <a:t>nidad </a:t>
            </a:r>
            <a:r>
              <a:rPr lang="es-MX" sz="1600" dirty="0">
                <a:solidFill>
                  <a:schemeClr val="bg1"/>
                </a:solidFill>
                <a:latin typeface="Century Gothic" panose="020B0502020202020204" pitchFamily="34" charset="0"/>
              </a:rPr>
              <a:t>que es parte de la población </a:t>
            </a:r>
            <a:endParaRPr lang="es-MX" sz="1600" dirty="0" smtClean="0">
              <a:solidFill>
                <a:schemeClr val="bg1"/>
              </a:solidFill>
              <a:latin typeface="Century Gothic" panose="020B0502020202020204" pitchFamily="34" charset="0"/>
            </a:endParaRPr>
          </a:p>
          <a:p>
            <a:endParaRPr lang="es-MX" sz="1600" dirty="0">
              <a:solidFill>
                <a:schemeClr val="bg1"/>
              </a:solidFill>
              <a:latin typeface="Century Gothic" panose="020B0502020202020204" pitchFamily="34" charset="0"/>
            </a:endParaRPr>
          </a:p>
          <a:p>
            <a:pPr marL="285750" indent="-285750">
              <a:buFont typeface="Arial" panose="020B0604020202020204" pitchFamily="34" charset="0"/>
              <a:buChar char="•"/>
            </a:pPr>
            <a:r>
              <a:rPr lang="es-MX" sz="1600" dirty="0">
                <a:solidFill>
                  <a:schemeClr val="bg1"/>
                </a:solidFill>
                <a:latin typeface="Century Gothic" panose="020B0502020202020204" pitchFamily="34" charset="0"/>
              </a:rPr>
              <a:t>E</a:t>
            </a:r>
            <a:r>
              <a:rPr lang="es-MX" sz="1600" dirty="0" smtClean="0">
                <a:solidFill>
                  <a:schemeClr val="bg1"/>
                </a:solidFill>
                <a:latin typeface="Century Gothic" panose="020B0502020202020204" pitchFamily="34" charset="0"/>
              </a:rPr>
              <a:t>s </a:t>
            </a:r>
            <a:r>
              <a:rPr lang="es-MX" sz="1600" dirty="0">
                <a:solidFill>
                  <a:schemeClr val="bg1"/>
                </a:solidFill>
                <a:latin typeface="Century Gothic" panose="020B0502020202020204" pitchFamily="34" charset="0"/>
              </a:rPr>
              <a:t>la unidad en la que se busca la información para hacer inferencias a esa misma población </a:t>
            </a:r>
          </a:p>
        </p:txBody>
      </p:sp>
      <p:sp>
        <p:nvSpPr>
          <p:cNvPr id="80" name="Content Placeholder 2"/>
          <p:cNvSpPr txBox="1">
            <a:spLocks/>
          </p:cNvSpPr>
          <p:nvPr/>
        </p:nvSpPr>
        <p:spPr>
          <a:xfrm>
            <a:off x="2711810" y="1162594"/>
            <a:ext cx="6775321" cy="5695406"/>
          </a:xfrm>
          <a:prstGeom prst="rect">
            <a:avLst/>
          </a:prstGeom>
          <a:solidFill>
            <a:srgbClr val="783336"/>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R" sz="2000" b="1" dirty="0" smtClean="0"/>
          </a:p>
          <a:p>
            <a:pPr marL="0" indent="0">
              <a:buFont typeface="Arial" panose="020B0604020202020204" pitchFamily="34" charset="0"/>
              <a:buNone/>
            </a:pPr>
            <a:endParaRPr lang="es-CR" sz="2000" dirty="0"/>
          </a:p>
        </p:txBody>
      </p:sp>
      <p:sp>
        <p:nvSpPr>
          <p:cNvPr id="82" name="Rectángulo 81"/>
          <p:cNvSpPr/>
          <p:nvPr/>
        </p:nvSpPr>
        <p:spPr>
          <a:xfrm>
            <a:off x="3049999" y="1434109"/>
            <a:ext cx="873957" cy="830997"/>
          </a:xfrm>
          <a:prstGeom prst="rect">
            <a:avLst/>
          </a:prstGeom>
        </p:spPr>
        <p:txBody>
          <a:bodyPr wrap="none">
            <a:spAutoFit/>
          </a:bodyPr>
          <a:lstStyle/>
          <a:p>
            <a:pPr algn="ctr"/>
            <a:r>
              <a:rPr lang="es-ES" sz="4800" b="1" dirty="0" smtClean="0">
                <a:solidFill>
                  <a:schemeClr val="bg1"/>
                </a:solidFill>
                <a:latin typeface="Century Gothic" panose="020B0502020202020204" pitchFamily="34" charset="0"/>
              </a:rPr>
              <a:t>02</a:t>
            </a:r>
            <a:endParaRPr lang="es-CR" sz="1200" b="1" dirty="0">
              <a:solidFill>
                <a:schemeClr val="bg1"/>
              </a:solidFill>
              <a:latin typeface="Century Gothic" panose="020B0502020202020204" pitchFamily="34" charset="0"/>
            </a:endParaRPr>
          </a:p>
        </p:txBody>
      </p:sp>
      <p:sp>
        <p:nvSpPr>
          <p:cNvPr id="88" name="Elipse 87"/>
          <p:cNvSpPr/>
          <p:nvPr/>
        </p:nvSpPr>
        <p:spPr>
          <a:xfrm>
            <a:off x="10072255" y="1628239"/>
            <a:ext cx="1196111" cy="12433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89" name="Rectángulo 88"/>
          <p:cNvSpPr/>
          <p:nvPr/>
        </p:nvSpPr>
        <p:spPr>
          <a:xfrm>
            <a:off x="3010623" y="2269102"/>
            <a:ext cx="3982714" cy="646331"/>
          </a:xfrm>
          <a:prstGeom prst="rect">
            <a:avLst/>
          </a:prstGeom>
        </p:spPr>
        <p:txBody>
          <a:bodyPr wrap="square">
            <a:spAutoFit/>
          </a:bodyPr>
          <a:lstStyle/>
          <a:p>
            <a:r>
              <a:rPr lang="es-CR" b="1" dirty="0" smtClean="0">
                <a:solidFill>
                  <a:schemeClr val="bg1"/>
                </a:solidFill>
                <a:latin typeface="Century Gothic" panose="020B0502020202020204" pitchFamily="34" charset="0"/>
              </a:rPr>
              <a:t>Población </a:t>
            </a:r>
          </a:p>
          <a:p>
            <a:r>
              <a:rPr lang="es-ES" dirty="0" smtClean="0">
                <a:solidFill>
                  <a:schemeClr val="bg1"/>
                </a:solidFill>
                <a:latin typeface="Century Gothic" panose="020B0502020202020204" pitchFamily="34" charset="0"/>
              </a:rPr>
              <a:t>Agregado de observaciones </a:t>
            </a:r>
            <a:endParaRPr lang="es-CR" dirty="0" smtClean="0">
              <a:solidFill>
                <a:schemeClr val="bg1"/>
              </a:solidFill>
              <a:latin typeface="Century Gothic" panose="020B0502020202020204" pitchFamily="34" charset="0"/>
            </a:endParaRPr>
          </a:p>
        </p:txBody>
      </p:sp>
      <p:sp>
        <p:nvSpPr>
          <p:cNvPr id="91" name="Rectángulo 90"/>
          <p:cNvSpPr/>
          <p:nvPr/>
        </p:nvSpPr>
        <p:spPr>
          <a:xfrm>
            <a:off x="2902095" y="3486888"/>
            <a:ext cx="6712358" cy="2308324"/>
          </a:xfrm>
          <a:prstGeom prst="rect">
            <a:avLst/>
          </a:prstGeom>
        </p:spPr>
        <p:txBody>
          <a:bodyPr wrap="square">
            <a:spAutoFit/>
          </a:bodyPr>
          <a:lstStyle/>
          <a:p>
            <a:r>
              <a:rPr lang="es-MX" sz="1600" dirty="0">
                <a:solidFill>
                  <a:schemeClr val="bg1"/>
                </a:solidFill>
                <a:latin typeface="Century Gothic" panose="020B0502020202020204" pitchFamily="34" charset="0"/>
              </a:rPr>
              <a:t>Para definir la población se debe especificar: </a:t>
            </a:r>
            <a:endParaRPr lang="es-MX" sz="1600" dirty="0" smtClean="0">
              <a:solidFill>
                <a:schemeClr val="bg1"/>
              </a:solidFill>
              <a:latin typeface="Century Gothic" panose="020B0502020202020204" pitchFamily="34" charset="0"/>
            </a:endParaRPr>
          </a:p>
          <a:p>
            <a:endParaRPr lang="es-MX" sz="1600" dirty="0">
              <a:solidFill>
                <a:schemeClr val="bg1"/>
              </a:solidFill>
              <a:latin typeface="Century Gothic" panose="020B0502020202020204" pitchFamily="34" charset="0"/>
            </a:endParaRPr>
          </a:p>
          <a:p>
            <a:r>
              <a:rPr lang="es-MX" sz="1600" dirty="0">
                <a:solidFill>
                  <a:schemeClr val="bg1"/>
                </a:solidFill>
                <a:latin typeface="Century Gothic" panose="020B0502020202020204" pitchFamily="34" charset="0"/>
              </a:rPr>
              <a:t>a)Contenido            Mujeres en edad fértil (15-49 años) </a:t>
            </a:r>
            <a:endParaRPr lang="es-MX" sz="1600" dirty="0" smtClean="0">
              <a:solidFill>
                <a:schemeClr val="bg1"/>
              </a:solidFill>
              <a:latin typeface="Century Gothic" panose="020B0502020202020204" pitchFamily="34" charset="0"/>
            </a:endParaRPr>
          </a:p>
          <a:p>
            <a:endParaRPr lang="es-MX" sz="1600" dirty="0">
              <a:solidFill>
                <a:schemeClr val="bg1"/>
              </a:solidFill>
              <a:latin typeface="Century Gothic" panose="020B0502020202020204" pitchFamily="34" charset="0"/>
            </a:endParaRPr>
          </a:p>
          <a:p>
            <a:r>
              <a:rPr lang="es-MX" sz="1600" dirty="0">
                <a:solidFill>
                  <a:schemeClr val="bg1"/>
                </a:solidFill>
                <a:latin typeface="Century Gothic" panose="020B0502020202020204" pitchFamily="34" charset="0"/>
              </a:rPr>
              <a:t>b)Unidades             </a:t>
            </a:r>
            <a:r>
              <a:rPr lang="es-MX" sz="1600" dirty="0" smtClean="0">
                <a:solidFill>
                  <a:schemeClr val="bg1"/>
                </a:solidFill>
                <a:latin typeface="Century Gothic" panose="020B0502020202020204" pitchFamily="34" charset="0"/>
              </a:rPr>
              <a:t>  que </a:t>
            </a:r>
            <a:r>
              <a:rPr lang="es-MX" sz="1600" dirty="0">
                <a:solidFill>
                  <a:schemeClr val="bg1"/>
                </a:solidFill>
                <a:latin typeface="Century Gothic" panose="020B0502020202020204" pitchFamily="34" charset="0"/>
              </a:rPr>
              <a:t>residen en viviendas </a:t>
            </a:r>
            <a:r>
              <a:rPr lang="es-MX" sz="1600" dirty="0" smtClean="0">
                <a:solidFill>
                  <a:schemeClr val="bg1"/>
                </a:solidFill>
                <a:latin typeface="Century Gothic" panose="020B0502020202020204" pitchFamily="34" charset="0"/>
              </a:rPr>
              <a:t>particulares</a:t>
            </a:r>
          </a:p>
          <a:p>
            <a:r>
              <a:rPr lang="es-MX" sz="1600" dirty="0" smtClean="0">
                <a:solidFill>
                  <a:schemeClr val="bg1"/>
                </a:solidFill>
                <a:latin typeface="Century Gothic" panose="020B0502020202020204" pitchFamily="34" charset="0"/>
              </a:rPr>
              <a:t> </a:t>
            </a:r>
            <a:endParaRPr lang="es-MX" sz="1600" dirty="0">
              <a:solidFill>
                <a:schemeClr val="bg1"/>
              </a:solidFill>
              <a:latin typeface="Century Gothic" panose="020B0502020202020204" pitchFamily="34" charset="0"/>
            </a:endParaRPr>
          </a:p>
          <a:p>
            <a:r>
              <a:rPr lang="es-MX" sz="1600" dirty="0">
                <a:solidFill>
                  <a:schemeClr val="bg1"/>
                </a:solidFill>
                <a:latin typeface="Century Gothic" panose="020B0502020202020204" pitchFamily="34" charset="0"/>
              </a:rPr>
              <a:t>c)Extensión             </a:t>
            </a:r>
            <a:r>
              <a:rPr lang="es-MX" sz="1600" dirty="0" smtClean="0">
                <a:solidFill>
                  <a:schemeClr val="bg1"/>
                </a:solidFill>
                <a:latin typeface="Century Gothic" panose="020B0502020202020204" pitchFamily="34" charset="0"/>
              </a:rPr>
              <a:t>  en </a:t>
            </a:r>
            <a:r>
              <a:rPr lang="es-MX" sz="1600" dirty="0">
                <a:solidFill>
                  <a:schemeClr val="bg1"/>
                </a:solidFill>
                <a:latin typeface="Century Gothic" panose="020B0502020202020204" pitchFamily="34" charset="0"/>
              </a:rPr>
              <a:t>todo el territorio nacional </a:t>
            </a:r>
            <a:endParaRPr lang="es-MX" sz="1600" dirty="0" smtClean="0">
              <a:solidFill>
                <a:schemeClr val="bg1"/>
              </a:solidFill>
              <a:latin typeface="Century Gothic" panose="020B0502020202020204" pitchFamily="34" charset="0"/>
            </a:endParaRPr>
          </a:p>
          <a:p>
            <a:endParaRPr lang="es-MX" sz="1600" dirty="0">
              <a:solidFill>
                <a:schemeClr val="bg1"/>
              </a:solidFill>
              <a:latin typeface="Century Gothic" panose="020B0502020202020204" pitchFamily="34" charset="0"/>
            </a:endParaRPr>
          </a:p>
          <a:p>
            <a:r>
              <a:rPr lang="es-MX" sz="1600" dirty="0">
                <a:solidFill>
                  <a:schemeClr val="bg1"/>
                </a:solidFill>
                <a:latin typeface="Century Gothic" panose="020B0502020202020204" pitchFamily="34" charset="0"/>
              </a:rPr>
              <a:t>d)Tiempo               </a:t>
            </a:r>
            <a:r>
              <a:rPr lang="es-MX" sz="1600" dirty="0" smtClean="0">
                <a:solidFill>
                  <a:schemeClr val="bg1"/>
                </a:solidFill>
                <a:latin typeface="Century Gothic" panose="020B0502020202020204" pitchFamily="34" charset="0"/>
              </a:rPr>
              <a:t>   </a:t>
            </a:r>
            <a:r>
              <a:rPr lang="es-MX" sz="1600" dirty="0">
                <a:solidFill>
                  <a:schemeClr val="bg1"/>
                </a:solidFill>
                <a:latin typeface="Century Gothic" panose="020B0502020202020204" pitchFamily="34" charset="0"/>
              </a:rPr>
              <a:t>a mediados del año 20138</a:t>
            </a:r>
          </a:p>
        </p:txBody>
      </p:sp>
      <p:sp>
        <p:nvSpPr>
          <p:cNvPr id="103" name="Content Placeholder 2"/>
          <p:cNvSpPr txBox="1">
            <a:spLocks/>
          </p:cNvSpPr>
          <p:nvPr/>
        </p:nvSpPr>
        <p:spPr>
          <a:xfrm>
            <a:off x="9487132" y="1162594"/>
            <a:ext cx="2711811" cy="5695406"/>
          </a:xfrm>
          <a:prstGeom prst="rect">
            <a:avLst/>
          </a:prstGeom>
          <a:solidFill>
            <a:srgbClr val="559374"/>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R" sz="2000" b="1" dirty="0" smtClean="0"/>
          </a:p>
          <a:p>
            <a:pPr marL="0" indent="0">
              <a:buFont typeface="Arial" panose="020B0604020202020204" pitchFamily="34" charset="0"/>
              <a:buNone/>
            </a:pPr>
            <a:endParaRPr lang="es-CR" sz="2000" dirty="0"/>
          </a:p>
        </p:txBody>
      </p:sp>
      <p:sp>
        <p:nvSpPr>
          <p:cNvPr id="107" name="Rectángulo 106"/>
          <p:cNvSpPr/>
          <p:nvPr/>
        </p:nvSpPr>
        <p:spPr>
          <a:xfrm>
            <a:off x="9717439" y="2032800"/>
            <a:ext cx="2485366" cy="584775"/>
          </a:xfrm>
          <a:prstGeom prst="rect">
            <a:avLst/>
          </a:prstGeom>
        </p:spPr>
        <p:txBody>
          <a:bodyPr wrap="square">
            <a:spAutoFit/>
          </a:bodyPr>
          <a:lstStyle/>
          <a:p>
            <a:r>
              <a:rPr lang="es-CR" b="1" dirty="0" smtClean="0">
                <a:solidFill>
                  <a:schemeClr val="bg1"/>
                </a:solidFill>
                <a:latin typeface="Century Gothic" panose="020B0502020202020204" pitchFamily="34" charset="0"/>
              </a:rPr>
              <a:t>Unidad de muestreo</a:t>
            </a:r>
          </a:p>
          <a:p>
            <a:r>
              <a:rPr lang="es-ES" sz="1400" dirty="0" smtClean="0">
                <a:solidFill>
                  <a:schemeClr val="bg1"/>
                </a:solidFill>
                <a:latin typeface="Century Gothic" panose="020B0502020202020204" pitchFamily="34" charset="0"/>
              </a:rPr>
              <a:t>Contiene los elementos</a:t>
            </a:r>
            <a:endParaRPr lang="es-CR" sz="1400" dirty="0" smtClean="0">
              <a:solidFill>
                <a:schemeClr val="bg1"/>
              </a:solidFill>
              <a:latin typeface="Century Gothic" panose="020B0502020202020204" pitchFamily="34" charset="0"/>
            </a:endParaRPr>
          </a:p>
        </p:txBody>
      </p:sp>
      <p:sp>
        <p:nvSpPr>
          <p:cNvPr id="108" name="Rectángulo 107"/>
          <p:cNvSpPr/>
          <p:nvPr/>
        </p:nvSpPr>
        <p:spPr>
          <a:xfrm>
            <a:off x="9891733" y="1227041"/>
            <a:ext cx="873957" cy="830997"/>
          </a:xfrm>
          <a:prstGeom prst="rect">
            <a:avLst/>
          </a:prstGeom>
        </p:spPr>
        <p:txBody>
          <a:bodyPr wrap="none">
            <a:spAutoFit/>
          </a:bodyPr>
          <a:lstStyle/>
          <a:p>
            <a:pPr algn="ctr"/>
            <a:r>
              <a:rPr lang="es-CR" sz="4800" b="1" dirty="0" smtClean="0">
                <a:solidFill>
                  <a:schemeClr val="bg1"/>
                </a:solidFill>
                <a:latin typeface="Century Gothic" panose="020B0502020202020204" pitchFamily="34" charset="0"/>
              </a:rPr>
              <a:t>03</a:t>
            </a:r>
            <a:endParaRPr lang="es-CR" sz="1200" b="1" dirty="0">
              <a:solidFill>
                <a:schemeClr val="bg1"/>
              </a:solidFill>
              <a:latin typeface="Century Gothic" panose="020B0502020202020204" pitchFamily="34" charset="0"/>
            </a:endParaRPr>
          </a:p>
        </p:txBody>
      </p:sp>
      <p:sp>
        <p:nvSpPr>
          <p:cNvPr id="109" name="Rectángulo 108"/>
          <p:cNvSpPr/>
          <p:nvPr/>
        </p:nvSpPr>
        <p:spPr>
          <a:xfrm>
            <a:off x="9717439" y="3013280"/>
            <a:ext cx="2303264" cy="3539430"/>
          </a:xfrm>
          <a:prstGeom prst="rect">
            <a:avLst/>
          </a:prstGeom>
        </p:spPr>
        <p:txBody>
          <a:bodyPr wrap="square">
            <a:spAutoFit/>
          </a:bodyPr>
          <a:lstStyle/>
          <a:p>
            <a:pPr marL="285750" indent="-285750">
              <a:buFont typeface="Arial" panose="020B0604020202020204" pitchFamily="34" charset="0"/>
              <a:buChar char="•"/>
            </a:pPr>
            <a:r>
              <a:rPr lang="es-MX" sz="1600" dirty="0" smtClean="0">
                <a:solidFill>
                  <a:schemeClr val="bg1"/>
                </a:solidFill>
                <a:latin typeface="Century Gothic" panose="020B0502020202020204" pitchFamily="34" charset="0"/>
              </a:rPr>
              <a:t>En </a:t>
            </a:r>
            <a:r>
              <a:rPr lang="es-MX" sz="1600" dirty="0">
                <a:solidFill>
                  <a:schemeClr val="bg1"/>
                </a:solidFill>
                <a:latin typeface="Century Gothic" panose="020B0502020202020204" pitchFamily="34" charset="0"/>
              </a:rPr>
              <a:t>el muestreo de elementos cada UM contiene un </a:t>
            </a:r>
            <a:r>
              <a:rPr lang="es-MX" sz="1600" dirty="0" smtClean="0">
                <a:solidFill>
                  <a:schemeClr val="bg1"/>
                </a:solidFill>
                <a:latin typeface="Century Gothic" panose="020B0502020202020204" pitchFamily="34" charset="0"/>
              </a:rPr>
              <a:t>elemento</a:t>
            </a:r>
          </a:p>
          <a:p>
            <a:r>
              <a:rPr lang="es-MX" sz="1600" dirty="0" smtClean="0">
                <a:solidFill>
                  <a:schemeClr val="bg1"/>
                </a:solidFill>
                <a:latin typeface="Century Gothic" panose="020B0502020202020204" pitchFamily="34" charset="0"/>
              </a:rPr>
              <a:t> </a:t>
            </a:r>
            <a:endParaRPr lang="es-MX" sz="1600" dirty="0">
              <a:solidFill>
                <a:schemeClr val="bg1"/>
              </a:solidFill>
              <a:latin typeface="Century Gothic" panose="020B0502020202020204" pitchFamily="34" charset="0"/>
            </a:endParaRPr>
          </a:p>
          <a:p>
            <a:pPr marL="285750" indent="-285750">
              <a:buFont typeface="Arial" panose="020B0604020202020204" pitchFamily="34" charset="0"/>
              <a:buChar char="•"/>
            </a:pPr>
            <a:r>
              <a:rPr lang="es-MX" sz="1600" dirty="0" smtClean="0">
                <a:solidFill>
                  <a:schemeClr val="bg1"/>
                </a:solidFill>
                <a:latin typeface="Century Gothic" panose="020B0502020202020204" pitchFamily="34" charset="0"/>
              </a:rPr>
              <a:t>En </a:t>
            </a:r>
            <a:r>
              <a:rPr lang="es-MX" sz="1600" dirty="0">
                <a:solidFill>
                  <a:schemeClr val="bg1"/>
                </a:solidFill>
                <a:latin typeface="Century Gothic" panose="020B0502020202020204" pitchFamily="34" charset="0"/>
              </a:rPr>
              <a:t>el muestreo de conglomerados cada UM contiene varios elementos </a:t>
            </a:r>
            <a:endParaRPr lang="es-MX" sz="1600" dirty="0" smtClean="0">
              <a:solidFill>
                <a:schemeClr val="bg1"/>
              </a:solidFill>
              <a:latin typeface="Century Gothic" panose="020B0502020202020204" pitchFamily="34" charset="0"/>
            </a:endParaRPr>
          </a:p>
          <a:p>
            <a:endParaRPr lang="es-MX" sz="1600" dirty="0">
              <a:solidFill>
                <a:schemeClr val="bg1"/>
              </a:solidFill>
              <a:latin typeface="Century Gothic" panose="020B0502020202020204" pitchFamily="34" charset="0"/>
            </a:endParaRPr>
          </a:p>
          <a:p>
            <a:pPr marL="285750" indent="-285750">
              <a:buFont typeface="Arial" panose="020B0604020202020204" pitchFamily="34" charset="0"/>
              <a:buChar char="•"/>
            </a:pPr>
            <a:r>
              <a:rPr lang="es-MX" sz="1600" dirty="0" smtClean="0">
                <a:solidFill>
                  <a:schemeClr val="bg1"/>
                </a:solidFill>
                <a:latin typeface="Century Gothic" panose="020B0502020202020204" pitchFamily="34" charset="0"/>
              </a:rPr>
              <a:t>Ejemplos </a:t>
            </a:r>
            <a:r>
              <a:rPr lang="es-MX" sz="1600" dirty="0">
                <a:solidFill>
                  <a:schemeClr val="bg1"/>
                </a:solidFill>
                <a:latin typeface="Century Gothic" panose="020B0502020202020204" pitchFamily="34" charset="0"/>
              </a:rPr>
              <a:t>de ambos casos</a:t>
            </a:r>
          </a:p>
          <a:p>
            <a:pPr marL="285750" indent="-285750">
              <a:buFont typeface="Arial" panose="020B0604020202020204" pitchFamily="34" charset="0"/>
              <a:buChar char="•"/>
            </a:pPr>
            <a:endParaRPr lang="es-MX" sz="16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53280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500"/>
                                        <p:tgtEl>
                                          <p:spTgt spid="8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9"/>
                                        </p:tgtEl>
                                        <p:attrNameLst>
                                          <p:attrName>style.visibility</p:attrName>
                                        </p:attrNameLst>
                                      </p:cBhvr>
                                      <p:to>
                                        <p:strVal val="visible"/>
                                      </p:to>
                                    </p:set>
                                    <p:animEffect transition="in" filter="fade">
                                      <p:cBhvr>
                                        <p:cTn id="16" dur="500"/>
                                        <p:tgtEl>
                                          <p:spTgt spid="8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7"/>
                                        </p:tgtEl>
                                        <p:attrNameLst>
                                          <p:attrName>style.visibility</p:attrName>
                                        </p:attrNameLst>
                                      </p:cBhvr>
                                      <p:to>
                                        <p:strVal val="visible"/>
                                      </p:to>
                                    </p:set>
                                    <p:animEffect transition="in" filter="fade">
                                      <p:cBhvr>
                                        <p:cTn id="19" dur="500"/>
                                        <p:tgtEl>
                                          <p:spTgt spid="10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82" grpId="0"/>
      <p:bldP spid="89" grpId="0"/>
      <p:bldP spid="107" grpId="0"/>
      <p:bldP spid="10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p:cNvSpPr txBox="1">
            <a:spLocks/>
          </p:cNvSpPr>
          <p:nvPr/>
        </p:nvSpPr>
        <p:spPr>
          <a:xfrm>
            <a:off x="3941250" y="1132298"/>
            <a:ext cx="3934228" cy="5725702"/>
          </a:xfrm>
          <a:prstGeom prst="rect">
            <a:avLst/>
          </a:prstGeom>
          <a:solidFill>
            <a:srgbClr val="ED7D3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R" sz="2000" b="1" dirty="0" smtClean="0"/>
          </a:p>
          <a:p>
            <a:pPr marL="0" indent="0">
              <a:buFont typeface="Arial" panose="020B0604020202020204" pitchFamily="34" charset="0"/>
              <a:buNone/>
            </a:pPr>
            <a:endParaRPr lang="es-CR" sz="2000" dirty="0"/>
          </a:p>
        </p:txBody>
      </p:sp>
      <p:sp>
        <p:nvSpPr>
          <p:cNvPr id="4" name="Rectángulo 3"/>
          <p:cNvSpPr/>
          <p:nvPr/>
        </p:nvSpPr>
        <p:spPr>
          <a:xfrm>
            <a:off x="0" y="0"/>
            <a:ext cx="12192000" cy="1162594"/>
          </a:xfrm>
          <a:prstGeom prst="rect">
            <a:avLst/>
          </a:prstGeom>
          <a:solidFill>
            <a:srgbClr val="394A9A"/>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s-CR" sz="3200" dirty="0" smtClean="0"/>
              <a:t>        </a:t>
            </a:r>
            <a:r>
              <a:rPr lang="es-CR" sz="3200" dirty="0" smtClean="0">
                <a:latin typeface="Century Gothic" panose="020B0502020202020204" pitchFamily="34" charset="0"/>
              </a:rPr>
              <a:t>CONCEPTOS BÁSICOS Y DEFINICIONES</a:t>
            </a:r>
            <a:endParaRPr lang="es-CR" sz="3200" dirty="0">
              <a:solidFill>
                <a:schemeClr val="bg1"/>
              </a:solidFill>
              <a:latin typeface="Century Gothic" panose="020B0502020202020204" pitchFamily="34" charset="0"/>
            </a:endParaRPr>
          </a:p>
        </p:txBody>
      </p:sp>
      <p:sp>
        <p:nvSpPr>
          <p:cNvPr id="5" name="Content Placeholder 2"/>
          <p:cNvSpPr txBox="1">
            <a:spLocks/>
          </p:cNvSpPr>
          <p:nvPr/>
        </p:nvSpPr>
        <p:spPr>
          <a:xfrm>
            <a:off x="0" y="1162594"/>
            <a:ext cx="3941249" cy="5695406"/>
          </a:xfrm>
          <a:prstGeom prst="rect">
            <a:avLst/>
          </a:prstGeom>
          <a:solidFill>
            <a:srgbClr val="C00000"/>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R" sz="2000" b="1" dirty="0" smtClean="0"/>
          </a:p>
          <a:p>
            <a:pPr marL="0" indent="0">
              <a:buFont typeface="Arial" panose="020B0604020202020204" pitchFamily="34" charset="0"/>
              <a:buNone/>
            </a:pPr>
            <a:endParaRPr lang="es-CR" sz="2000" dirty="0"/>
          </a:p>
        </p:txBody>
      </p:sp>
      <p:sp>
        <p:nvSpPr>
          <p:cNvPr id="13" name="Rectángulo 12"/>
          <p:cNvSpPr/>
          <p:nvPr/>
        </p:nvSpPr>
        <p:spPr>
          <a:xfrm>
            <a:off x="427726" y="2273488"/>
            <a:ext cx="2748673" cy="1846659"/>
          </a:xfrm>
          <a:prstGeom prst="rect">
            <a:avLst/>
          </a:prstGeom>
        </p:spPr>
        <p:txBody>
          <a:bodyPr wrap="square">
            <a:spAutoFit/>
          </a:bodyPr>
          <a:lstStyle/>
          <a:p>
            <a:r>
              <a:rPr lang="es-MX" sz="1600" b="1" dirty="0" smtClean="0">
                <a:solidFill>
                  <a:schemeClr val="bg1"/>
                </a:solidFill>
                <a:latin typeface="Century Gothic" panose="020B0502020202020204" pitchFamily="34" charset="0"/>
              </a:rPr>
              <a:t>Unidad </a:t>
            </a:r>
            <a:r>
              <a:rPr lang="es-MX" sz="1600" b="1" dirty="0">
                <a:solidFill>
                  <a:schemeClr val="bg1"/>
                </a:solidFill>
                <a:latin typeface="Century Gothic" panose="020B0502020202020204" pitchFamily="34" charset="0"/>
              </a:rPr>
              <a:t>de observación, unidad de respuesta, unidad de información o </a:t>
            </a:r>
            <a:r>
              <a:rPr lang="es-MX" sz="1600" b="1" dirty="0" smtClean="0">
                <a:solidFill>
                  <a:schemeClr val="bg1"/>
                </a:solidFill>
                <a:latin typeface="Century Gothic" panose="020B0502020202020204" pitchFamily="34" charset="0"/>
              </a:rPr>
              <a:t>informante</a:t>
            </a:r>
          </a:p>
          <a:p>
            <a:endParaRPr lang="es-MX" sz="1600" b="1" dirty="0">
              <a:solidFill>
                <a:schemeClr val="bg1"/>
              </a:solidFill>
              <a:latin typeface="Century Gothic" panose="020B0502020202020204" pitchFamily="34" charset="0"/>
            </a:endParaRPr>
          </a:p>
          <a:p>
            <a:r>
              <a:rPr lang="es-MX" sz="1600" dirty="0" smtClean="0">
                <a:solidFill>
                  <a:schemeClr val="bg1"/>
                </a:solidFill>
                <a:latin typeface="Century Gothic" panose="020B0502020202020204" pitchFamily="34" charset="0"/>
              </a:rPr>
              <a:t>Se </a:t>
            </a:r>
            <a:r>
              <a:rPr lang="es-MX" sz="1600" dirty="0">
                <a:solidFill>
                  <a:schemeClr val="bg1"/>
                </a:solidFill>
                <a:latin typeface="Century Gothic" panose="020B0502020202020204" pitchFamily="34" charset="0"/>
              </a:rPr>
              <a:t>obtiene la </a:t>
            </a:r>
            <a:r>
              <a:rPr lang="es-MX" sz="1600" dirty="0" smtClean="0">
                <a:solidFill>
                  <a:schemeClr val="bg1"/>
                </a:solidFill>
                <a:latin typeface="Century Gothic" panose="020B0502020202020204" pitchFamily="34" charset="0"/>
              </a:rPr>
              <a:t>información </a:t>
            </a:r>
            <a:endParaRPr lang="es-MX" sz="1600" dirty="0">
              <a:solidFill>
                <a:schemeClr val="bg1"/>
              </a:solidFill>
              <a:latin typeface="Century Gothic" panose="020B0502020202020204" pitchFamily="34" charset="0"/>
            </a:endParaRPr>
          </a:p>
          <a:p>
            <a:endParaRPr lang="es-MX" b="1" dirty="0">
              <a:solidFill>
                <a:schemeClr val="bg1"/>
              </a:solidFill>
              <a:latin typeface="Century Gothic" panose="020B0502020202020204" pitchFamily="34" charset="0"/>
            </a:endParaRPr>
          </a:p>
        </p:txBody>
      </p:sp>
      <p:sp>
        <p:nvSpPr>
          <p:cNvPr id="14" name="Rectángulo 13"/>
          <p:cNvSpPr/>
          <p:nvPr/>
        </p:nvSpPr>
        <p:spPr>
          <a:xfrm>
            <a:off x="430895" y="1313244"/>
            <a:ext cx="873957" cy="830997"/>
          </a:xfrm>
          <a:prstGeom prst="rect">
            <a:avLst/>
          </a:prstGeom>
        </p:spPr>
        <p:txBody>
          <a:bodyPr wrap="none">
            <a:spAutoFit/>
          </a:bodyPr>
          <a:lstStyle/>
          <a:p>
            <a:pPr algn="ctr"/>
            <a:r>
              <a:rPr lang="es-CR" sz="4800" b="1" dirty="0" smtClean="0">
                <a:solidFill>
                  <a:schemeClr val="bg1"/>
                </a:solidFill>
                <a:latin typeface="Century Gothic" panose="020B0502020202020204" pitchFamily="34" charset="0"/>
              </a:rPr>
              <a:t>04</a:t>
            </a:r>
            <a:endParaRPr lang="es-CR" sz="1200" b="1" dirty="0">
              <a:solidFill>
                <a:schemeClr val="bg1"/>
              </a:solidFill>
              <a:latin typeface="Century Gothic" panose="020B0502020202020204" pitchFamily="34" charset="0"/>
            </a:endParaRPr>
          </a:p>
        </p:txBody>
      </p:sp>
      <p:sp>
        <p:nvSpPr>
          <p:cNvPr id="2" name="Rectángulo 1"/>
          <p:cNvSpPr/>
          <p:nvPr/>
        </p:nvSpPr>
        <p:spPr>
          <a:xfrm>
            <a:off x="427726" y="4225244"/>
            <a:ext cx="3091791" cy="1323439"/>
          </a:xfrm>
          <a:prstGeom prst="rect">
            <a:avLst/>
          </a:prstGeom>
        </p:spPr>
        <p:txBody>
          <a:bodyPr wrap="square">
            <a:spAutoFit/>
          </a:bodyPr>
          <a:lstStyle/>
          <a:p>
            <a:r>
              <a:rPr lang="es-MX" sz="1600" dirty="0" smtClean="0">
                <a:solidFill>
                  <a:schemeClr val="bg1"/>
                </a:solidFill>
                <a:latin typeface="Century Gothic" panose="020B0502020202020204" pitchFamily="34" charset="0"/>
              </a:rPr>
              <a:t>La </a:t>
            </a:r>
            <a:r>
              <a:rPr lang="es-MX" sz="1600" dirty="0">
                <a:solidFill>
                  <a:schemeClr val="bg1"/>
                </a:solidFill>
                <a:latin typeface="Century Gothic" panose="020B0502020202020204" pitchFamily="34" charset="0"/>
              </a:rPr>
              <a:t>unidad informante puede diferir de la unidad de estudio. </a:t>
            </a:r>
            <a:endParaRPr lang="es-MX" sz="1600" dirty="0" smtClean="0">
              <a:solidFill>
                <a:schemeClr val="bg1"/>
              </a:solidFill>
              <a:latin typeface="Century Gothic" panose="020B0502020202020204" pitchFamily="34" charset="0"/>
            </a:endParaRPr>
          </a:p>
          <a:p>
            <a:endParaRPr lang="es-MX" sz="1600" dirty="0">
              <a:solidFill>
                <a:schemeClr val="bg1"/>
              </a:solidFill>
              <a:latin typeface="Century Gothic" panose="020B0502020202020204" pitchFamily="34" charset="0"/>
            </a:endParaRPr>
          </a:p>
          <a:p>
            <a:r>
              <a:rPr lang="es-MX" sz="1600" dirty="0" smtClean="0">
                <a:solidFill>
                  <a:schemeClr val="bg1"/>
                </a:solidFill>
                <a:latin typeface="Century Gothic" panose="020B0502020202020204" pitchFamily="34" charset="0"/>
              </a:rPr>
              <a:t>Ejemplos</a:t>
            </a:r>
            <a:endParaRPr lang="es-MX" sz="1600" dirty="0">
              <a:solidFill>
                <a:schemeClr val="bg1"/>
              </a:solidFill>
              <a:latin typeface="Century Gothic" panose="020B0502020202020204" pitchFamily="34" charset="0"/>
            </a:endParaRPr>
          </a:p>
        </p:txBody>
      </p:sp>
      <p:sp>
        <p:nvSpPr>
          <p:cNvPr id="23" name="Content Placeholder 2"/>
          <p:cNvSpPr txBox="1">
            <a:spLocks/>
          </p:cNvSpPr>
          <p:nvPr/>
        </p:nvSpPr>
        <p:spPr>
          <a:xfrm>
            <a:off x="7875479" y="1162594"/>
            <a:ext cx="4316522" cy="5695406"/>
          </a:xfrm>
          <a:prstGeom prst="rect">
            <a:avLst/>
          </a:prstGeom>
          <a:solidFill>
            <a:srgbClr val="783336"/>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CR" sz="2000" b="1" dirty="0" smtClean="0"/>
          </a:p>
          <a:p>
            <a:pPr marL="0" indent="0">
              <a:buFont typeface="Arial" panose="020B0604020202020204" pitchFamily="34" charset="0"/>
              <a:buNone/>
            </a:pPr>
            <a:endParaRPr lang="es-CR" sz="2000" dirty="0"/>
          </a:p>
        </p:txBody>
      </p:sp>
      <p:sp>
        <p:nvSpPr>
          <p:cNvPr id="3" name="Rectángulo 2"/>
          <p:cNvSpPr/>
          <p:nvPr/>
        </p:nvSpPr>
        <p:spPr>
          <a:xfrm>
            <a:off x="4365123" y="2294892"/>
            <a:ext cx="3088622" cy="2308324"/>
          </a:xfrm>
          <a:prstGeom prst="rect">
            <a:avLst/>
          </a:prstGeom>
        </p:spPr>
        <p:txBody>
          <a:bodyPr wrap="square">
            <a:spAutoFit/>
          </a:bodyPr>
          <a:lstStyle/>
          <a:p>
            <a:r>
              <a:rPr lang="es-MX" sz="1600" b="1" dirty="0">
                <a:solidFill>
                  <a:schemeClr val="bg1"/>
                </a:solidFill>
                <a:latin typeface="Century Gothic" panose="020B0502020202020204" pitchFamily="34" charset="0"/>
              </a:rPr>
              <a:t>Subclase</a:t>
            </a:r>
          </a:p>
          <a:p>
            <a:endParaRPr lang="es-MX" sz="1600" dirty="0">
              <a:solidFill>
                <a:schemeClr val="bg1"/>
              </a:solidFill>
              <a:latin typeface="Century Gothic" panose="020B0502020202020204" pitchFamily="34" charset="0"/>
            </a:endParaRPr>
          </a:p>
          <a:p>
            <a:r>
              <a:rPr lang="es-MX" sz="1600" dirty="0" smtClean="0">
                <a:solidFill>
                  <a:schemeClr val="bg1"/>
                </a:solidFill>
                <a:latin typeface="Century Gothic" panose="020B0502020202020204" pitchFamily="34" charset="0"/>
              </a:rPr>
              <a:t>Porción </a:t>
            </a:r>
            <a:r>
              <a:rPr lang="es-MX" sz="1600" dirty="0">
                <a:solidFill>
                  <a:schemeClr val="bg1"/>
                </a:solidFill>
                <a:latin typeface="Century Gothic" panose="020B0502020202020204" pitchFamily="34" charset="0"/>
              </a:rPr>
              <a:t>de la muestra que se considera como muestra de la porción correspondiente de la población de encuesta y no es planeada. </a:t>
            </a:r>
          </a:p>
          <a:p>
            <a:endParaRPr lang="es-MX" sz="1600" dirty="0">
              <a:solidFill>
                <a:schemeClr val="bg1"/>
              </a:solidFill>
              <a:latin typeface="Century Gothic" panose="020B0502020202020204" pitchFamily="34" charset="0"/>
            </a:endParaRPr>
          </a:p>
          <a:p>
            <a:r>
              <a:rPr lang="es-MX" sz="1600" dirty="0">
                <a:solidFill>
                  <a:schemeClr val="bg1"/>
                </a:solidFill>
                <a:latin typeface="Century Gothic" panose="020B0502020202020204" pitchFamily="34" charset="0"/>
              </a:rPr>
              <a:t>Ejemplos </a:t>
            </a:r>
          </a:p>
        </p:txBody>
      </p:sp>
      <p:sp>
        <p:nvSpPr>
          <p:cNvPr id="11" name="Rectángulo 10"/>
          <p:cNvSpPr/>
          <p:nvPr/>
        </p:nvSpPr>
        <p:spPr>
          <a:xfrm>
            <a:off x="4365123" y="1313244"/>
            <a:ext cx="873957" cy="830997"/>
          </a:xfrm>
          <a:prstGeom prst="rect">
            <a:avLst/>
          </a:prstGeom>
        </p:spPr>
        <p:txBody>
          <a:bodyPr wrap="none">
            <a:spAutoFit/>
          </a:bodyPr>
          <a:lstStyle/>
          <a:p>
            <a:pPr algn="ctr"/>
            <a:r>
              <a:rPr lang="es-CR" sz="4800" b="1" dirty="0" smtClean="0">
                <a:solidFill>
                  <a:schemeClr val="bg1"/>
                </a:solidFill>
                <a:latin typeface="Century Gothic" panose="020B0502020202020204" pitchFamily="34" charset="0"/>
              </a:rPr>
              <a:t>05</a:t>
            </a:r>
            <a:endParaRPr lang="es-CR" sz="1200" b="1" dirty="0">
              <a:solidFill>
                <a:schemeClr val="bg1"/>
              </a:solidFill>
              <a:latin typeface="Century Gothic" panose="020B0502020202020204" pitchFamily="34" charset="0"/>
            </a:endParaRPr>
          </a:p>
        </p:txBody>
      </p:sp>
      <p:sp>
        <p:nvSpPr>
          <p:cNvPr id="16" name="Rectángulo 15"/>
          <p:cNvSpPr/>
          <p:nvPr/>
        </p:nvSpPr>
        <p:spPr>
          <a:xfrm>
            <a:off x="8228164" y="1313244"/>
            <a:ext cx="873957" cy="830997"/>
          </a:xfrm>
          <a:prstGeom prst="rect">
            <a:avLst/>
          </a:prstGeom>
        </p:spPr>
        <p:txBody>
          <a:bodyPr wrap="none">
            <a:spAutoFit/>
          </a:bodyPr>
          <a:lstStyle/>
          <a:p>
            <a:pPr algn="ctr"/>
            <a:r>
              <a:rPr lang="es-CR" sz="4800" b="1" dirty="0" smtClean="0">
                <a:solidFill>
                  <a:schemeClr val="bg1"/>
                </a:solidFill>
                <a:latin typeface="Century Gothic" panose="020B0502020202020204" pitchFamily="34" charset="0"/>
              </a:rPr>
              <a:t>06</a:t>
            </a:r>
            <a:endParaRPr lang="es-CR" sz="1200" b="1" dirty="0">
              <a:solidFill>
                <a:schemeClr val="bg1"/>
              </a:solidFill>
              <a:latin typeface="Century Gothic" panose="020B0502020202020204" pitchFamily="34" charset="0"/>
            </a:endParaRPr>
          </a:p>
        </p:txBody>
      </p:sp>
      <p:sp>
        <p:nvSpPr>
          <p:cNvPr id="17" name="Rectángulo 16"/>
          <p:cNvSpPr/>
          <p:nvPr/>
        </p:nvSpPr>
        <p:spPr>
          <a:xfrm>
            <a:off x="8228164" y="2273488"/>
            <a:ext cx="3088622" cy="2062103"/>
          </a:xfrm>
          <a:prstGeom prst="rect">
            <a:avLst/>
          </a:prstGeom>
        </p:spPr>
        <p:txBody>
          <a:bodyPr wrap="square">
            <a:spAutoFit/>
          </a:bodyPr>
          <a:lstStyle/>
          <a:p>
            <a:r>
              <a:rPr lang="es-MX" sz="1600" b="1" dirty="0" smtClean="0">
                <a:solidFill>
                  <a:schemeClr val="bg1"/>
                </a:solidFill>
                <a:latin typeface="Century Gothic" panose="020B0502020202020204" pitchFamily="34" charset="0"/>
              </a:rPr>
              <a:t>Estratos</a:t>
            </a:r>
          </a:p>
          <a:p>
            <a:endParaRPr lang="es-MX" sz="1600" dirty="0">
              <a:solidFill>
                <a:schemeClr val="bg1"/>
              </a:solidFill>
              <a:latin typeface="Century Gothic" panose="020B0502020202020204" pitchFamily="34" charset="0"/>
            </a:endParaRPr>
          </a:p>
          <a:p>
            <a:r>
              <a:rPr lang="es-MX" sz="1600" dirty="0">
                <a:solidFill>
                  <a:schemeClr val="bg1"/>
                </a:solidFill>
                <a:latin typeface="Century Gothic" panose="020B0502020202020204" pitchFamily="34" charset="0"/>
              </a:rPr>
              <a:t>División de la población en sub-poblaciones para mejorar los procedimientos de selección. </a:t>
            </a:r>
            <a:endParaRPr lang="es-MX" sz="1600" dirty="0" smtClean="0">
              <a:solidFill>
                <a:schemeClr val="bg1"/>
              </a:solidFill>
              <a:latin typeface="Century Gothic" panose="020B0502020202020204" pitchFamily="34" charset="0"/>
            </a:endParaRPr>
          </a:p>
          <a:p>
            <a:endParaRPr lang="es-MX" sz="1600" dirty="0">
              <a:solidFill>
                <a:schemeClr val="bg1"/>
              </a:solidFill>
              <a:latin typeface="Century Gothic" panose="020B0502020202020204" pitchFamily="34" charset="0"/>
            </a:endParaRPr>
          </a:p>
          <a:p>
            <a:r>
              <a:rPr lang="es-MX" sz="1600" dirty="0" smtClean="0">
                <a:solidFill>
                  <a:schemeClr val="bg1"/>
                </a:solidFill>
                <a:latin typeface="Century Gothic" panose="020B0502020202020204" pitchFamily="34" charset="0"/>
              </a:rPr>
              <a:t>Ejemplos</a:t>
            </a:r>
            <a:endParaRPr lang="es-MX" sz="16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86626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1" grpId="0"/>
      <p:bldP spid="16" grpId="0"/>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2886</TotalTime>
  <Words>4063</Words>
  <Application>Microsoft Office PowerPoint</Application>
  <PresentationFormat>Panorámica</PresentationFormat>
  <Paragraphs>677</Paragraphs>
  <Slides>57</Slides>
  <Notes>9</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57</vt:i4>
      </vt:variant>
    </vt:vector>
  </HeadingPairs>
  <TitlesOfParts>
    <vt:vector size="70" baseType="lpstr">
      <vt:lpstr>Arial</vt:lpstr>
      <vt:lpstr>Book Antiqua</vt:lpstr>
      <vt:lpstr>Calibri</vt:lpstr>
      <vt:lpstr>Calibri Light</vt:lpstr>
      <vt:lpstr>Calibri,Italic</vt:lpstr>
      <vt:lpstr>Cambria Math</vt:lpstr>
      <vt:lpstr>Century Gothic</vt:lpstr>
      <vt:lpstr>Century Gothic </vt:lpstr>
      <vt:lpstr>Garamond</vt:lpstr>
      <vt:lpstr>Lato</vt:lpstr>
      <vt:lpstr>Symbol</vt:lpstr>
      <vt:lpstr>Times New Roman</vt:lpstr>
      <vt:lpstr>Tema de Office</vt:lpstr>
      <vt:lpstr>Fundamentos del muestreo</vt:lpstr>
      <vt:lpstr>CONTENIDO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Tipos de muestreo  - Probabilístico - No probabilístico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dc:title>
  <dc:creator>Korina Quirós Solís</dc:creator>
  <cp:lastModifiedBy>Usuario</cp:lastModifiedBy>
  <cp:revision>146</cp:revision>
  <dcterms:created xsi:type="dcterms:W3CDTF">2018-05-07T14:53:48Z</dcterms:created>
  <dcterms:modified xsi:type="dcterms:W3CDTF">2019-05-23T23:09:20Z</dcterms:modified>
</cp:coreProperties>
</file>